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3" r:id="rId2"/>
    <p:sldMasterId id="2147483686" r:id="rId3"/>
    <p:sldMasterId id="2147483701" r:id="rId4"/>
  </p:sldMasterIdLst>
  <p:notesMasterIdLst>
    <p:notesMasterId r:id="rId24"/>
  </p:notesMasterIdLst>
  <p:sldIdLst>
    <p:sldId id="302" r:id="rId5"/>
    <p:sldId id="256" r:id="rId6"/>
    <p:sldId id="283" r:id="rId7"/>
    <p:sldId id="324" r:id="rId8"/>
    <p:sldId id="313" r:id="rId9"/>
    <p:sldId id="327" r:id="rId10"/>
    <p:sldId id="304" r:id="rId11"/>
    <p:sldId id="325" r:id="rId12"/>
    <p:sldId id="305" r:id="rId13"/>
    <p:sldId id="326" r:id="rId14"/>
    <p:sldId id="323" r:id="rId15"/>
    <p:sldId id="328" r:id="rId16"/>
    <p:sldId id="316" r:id="rId17"/>
    <p:sldId id="314" r:id="rId18"/>
    <p:sldId id="315" r:id="rId19"/>
    <p:sldId id="296" r:id="rId20"/>
    <p:sldId id="329" r:id="rId21"/>
    <p:sldId id="320" r:id="rId22"/>
    <p:sldId id="31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zewnickirECF" initials="rrEC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5968" autoAdjust="0"/>
  </p:normalViewPr>
  <p:slideViewPr>
    <p:cSldViewPr>
      <p:cViewPr varScale="1">
        <p:scale>
          <a:sx n="64" d="100"/>
          <a:sy n="64" d="100"/>
        </p:scale>
        <p:origin x="156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244CB1-4E61-484D-9346-DD7EAED33CCF}" type="datetimeFigureOut">
              <a:rPr lang="en-GB" smtClean="0"/>
              <a:t>15/04/2016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066C0F-26B3-4E35-A945-F154915F1514}" type="slidenum">
              <a:rPr lang="en-GB" smtClean="0"/>
              <a:t>‹#›</a:t>
            </a:fld>
            <a:endParaRPr lang="en-GB"/>
          </a:p>
        </p:txBody>
      </p:sp>
    </p:spTree>
    <p:extLst>
      <p:ext uri="{BB962C8B-B14F-4D97-AF65-F5344CB8AC3E}">
        <p14:creationId xmlns:p14="http://schemas.microsoft.com/office/powerpoint/2010/main" val="2906056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066C0F-26B3-4E35-A945-F154915F1514}" type="slidenum">
              <a:rPr lang="en-GB" smtClean="0"/>
              <a:t>1</a:t>
            </a:fld>
            <a:endParaRPr lang="en-GB"/>
          </a:p>
        </p:txBody>
      </p:sp>
    </p:spTree>
    <p:extLst>
      <p:ext uri="{BB962C8B-B14F-4D97-AF65-F5344CB8AC3E}">
        <p14:creationId xmlns:p14="http://schemas.microsoft.com/office/powerpoint/2010/main" val="36203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WHY </a:t>
            </a:r>
            <a:r>
              <a:rPr lang="en-GB" dirty="0" smtClean="0"/>
              <a:t>ECF commissioned study</a:t>
            </a:r>
            <a:r>
              <a:rPr lang="en-GB" baseline="0" dirty="0" smtClean="0"/>
              <a:t> to how   </a:t>
            </a:r>
            <a:r>
              <a:rPr lang="en-GB" dirty="0" smtClean="0"/>
              <a:t>more EU MS to use HEAT ?</a:t>
            </a:r>
          </a:p>
          <a:p>
            <a:r>
              <a:rPr lang="en-GB" dirty="0" smtClean="0"/>
              <a:t>Talking w/ CS @ WHO - &amp; Nick: ASKING how &amp; where is it used? </a:t>
            </a:r>
          </a:p>
          <a:p>
            <a:r>
              <a:rPr lang="en-GB" dirty="0" smtClean="0"/>
              <a:t>Rutter: it’s OK, but want top users – WHO too</a:t>
            </a:r>
          </a:p>
          <a:p>
            <a:r>
              <a:rPr lang="en-GB" dirty="0" smtClean="0"/>
              <a:t>Boston – Auckland, FR ES IT? E-EU? </a:t>
            </a:r>
            <a:r>
              <a:rPr lang="en-GB" dirty="0" err="1" smtClean="0"/>
              <a:t>Etc</a:t>
            </a:r>
            <a:endParaRPr lang="en-GB" dirty="0" smtClean="0"/>
          </a:p>
          <a:p>
            <a:r>
              <a:rPr lang="en-GB" dirty="0" smtClean="0"/>
              <a:t>IDEAS for Pictures :Nick &amp; Sonja &amp; Europe</a:t>
            </a:r>
            <a:endParaRPr lang="en-GB" dirty="0"/>
          </a:p>
        </p:txBody>
      </p:sp>
      <p:sp>
        <p:nvSpPr>
          <p:cNvPr id="4" name="Slide Number Placeholder 3"/>
          <p:cNvSpPr>
            <a:spLocks noGrp="1"/>
          </p:cNvSpPr>
          <p:nvPr>
            <p:ph type="sldNum" sz="quarter" idx="10"/>
          </p:nvPr>
        </p:nvSpPr>
        <p:spPr/>
        <p:txBody>
          <a:bodyPr/>
          <a:lstStyle/>
          <a:p>
            <a:fld id="{33066C0F-26B3-4E35-A945-F154915F1514}" type="slidenum">
              <a:rPr lang="en-GB" smtClean="0"/>
              <a:t>6</a:t>
            </a:fld>
            <a:endParaRPr lang="en-GB"/>
          </a:p>
        </p:txBody>
      </p:sp>
    </p:spTree>
    <p:extLst>
      <p:ext uri="{BB962C8B-B14F-4D97-AF65-F5344CB8AC3E}">
        <p14:creationId xmlns:p14="http://schemas.microsoft.com/office/powerpoint/2010/main" val="1496158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43000" y="685800"/>
            <a:ext cx="4572000" cy="3429000"/>
          </a:xfrm>
          <a:ln/>
        </p:spPr>
      </p:sp>
      <p:sp>
        <p:nvSpPr>
          <p:cNvPr id="43011" name="Rectangle 3"/>
          <p:cNvSpPr>
            <a:spLocks noGrp="1" noChangeArrowheads="1"/>
          </p:cNvSpPr>
          <p:nvPr>
            <p:ph type="body" idx="1"/>
          </p:nvPr>
        </p:nvSpPr>
        <p:spPr>
          <a:xfrm>
            <a:off x="685800" y="4343401"/>
            <a:ext cx="5486400" cy="4114800"/>
          </a:xfrm>
          <a:prstGeom prst="rect">
            <a:avLst/>
          </a:prstGeom>
          <a:noFill/>
          <a:ln/>
        </p:spPr>
        <p:txBody>
          <a:bodyPr/>
          <a:lstStyle/>
          <a:p>
            <a:r>
              <a:rPr lang="nl-NL" dirty="0" smtClean="0">
                <a:ea typeface="ＭＳ Ｐゴシック" pitchFamily="34" charset="-128"/>
              </a:rPr>
              <a:t>© Rob Huibers. Fietsspitsuur bij de Uithof in Utrecht. Een paar duizend mensen fietsen elke werkdag vanuit de stad naar het universiteitscentrum. </a:t>
            </a:r>
          </a:p>
          <a:p>
            <a:endParaRPr lang="en-US" dirty="0" smtClean="0">
              <a:ea typeface="ＭＳ Ｐゴシック" pitchFamily="34" charset="-128"/>
            </a:endParaRPr>
          </a:p>
          <a:p>
            <a:r>
              <a:rPr lang="nl-NL" dirty="0" smtClean="0">
                <a:ea typeface="ＭＳ Ｐゴシック" pitchFamily="34" charset="-128"/>
              </a:rPr>
              <a:t> Donderdag 27 september 2012 </a:t>
            </a:r>
          </a:p>
          <a:p>
            <a:r>
              <a:rPr lang="nl-NL" dirty="0" smtClean="0">
                <a:ea typeface="ＭＳ Ｐゴシック" pitchFamily="34" charset="-128"/>
              </a:rPr>
              <a:t>     WeerVideoFoto NieuwsOpinieGroenReligie &amp; filosofieSchrijfIdeale BanenServiceWebshop</a:t>
            </a:r>
          </a:p>
          <a:p>
            <a:r>
              <a:rPr lang="nl-NL" dirty="0" smtClean="0">
                <a:ea typeface="ＭＳ Ｐゴシック" pitchFamily="34" charset="-128"/>
              </a:rPr>
              <a:t>--------------------------------------------------------------------------------</a:t>
            </a:r>
          </a:p>
          <a:p>
            <a:endParaRPr lang="nl-NL" dirty="0" smtClean="0">
              <a:ea typeface="ＭＳ Ｐゴシック" pitchFamily="34" charset="-128"/>
            </a:endParaRPr>
          </a:p>
          <a:p>
            <a:r>
              <a:rPr lang="nl-NL" dirty="0" smtClean="0">
                <a:ea typeface="ＭＳ Ｐゴシック" pitchFamily="34" charset="-128"/>
              </a:rPr>
              <a:t>Nederland Buitenland Politiek Economie Sport Cultuur Gezondheid Onderwijs </a:t>
            </a:r>
          </a:p>
          <a:p>
            <a:r>
              <a:rPr lang="nl-NL" dirty="0" smtClean="0">
                <a:ea typeface="ＭＳ Ｐゴシック" pitchFamily="34" charset="-128"/>
              </a:rPr>
              <a:t>Stadsfietser raakt in het gedrang</a:t>
            </a:r>
          </a:p>
          <a:p>
            <a:r>
              <a:rPr lang="nl-NL" dirty="0" smtClean="0">
                <a:ea typeface="ＭＳ Ｐゴシック" pitchFamily="34" charset="-128"/>
              </a:rPr>
              <a:t>Wilma van Meteren − 27/09/12, 08:02 </a:t>
            </a:r>
          </a:p>
          <a:p>
            <a:r>
              <a:rPr lang="nl-NL" dirty="0" smtClean="0">
                <a:ea typeface="ＭＳ Ｐゴシック" pitchFamily="34" charset="-128"/>
              </a:rPr>
              <a:t> </a:t>
            </a:r>
          </a:p>
          <a:p>
            <a:r>
              <a:rPr lang="nl-NL" dirty="0" smtClean="0">
                <a:ea typeface="ＭＳ Ｐゴシック" pitchFamily="34" charset="-128"/>
              </a:rPr>
              <a:t>© Rob Huibers. Fietsspitsuur bij de Uithof in Utrecht. Een paar duizend mensen fietsen elke werkdag vanuit de stad naar het universiteitscentrum. </a:t>
            </a:r>
          </a:p>
          <a:p>
            <a:r>
              <a:rPr lang="nl-NL" dirty="0" smtClean="0">
                <a:ea typeface="ＭＳ Ｐゴシック" pitchFamily="34" charset="-128"/>
              </a:rPr>
              <a:t>Deskundigen: Steden worden veel aantrekkelijker als de auto meer moet wijken voor de fiets .</a:t>
            </a:r>
          </a:p>
          <a:p>
            <a:endParaRPr lang="nl-NL" dirty="0" smtClean="0">
              <a:ea typeface="ＭＳ Ｐゴシック" pitchFamily="34" charset="-128"/>
            </a:endParaRPr>
          </a:p>
          <a:p>
            <a:r>
              <a:rPr lang="nl-NL" dirty="0" smtClean="0">
                <a:ea typeface="ＭＳ Ｐゴシック" pitchFamily="34" charset="-128"/>
              </a:rPr>
              <a:t>De stadsfietser komt er in Nederland-fietsland bekaaid vanaf: er zijn te weinig en te smalle fietspaden, op knelpunten ontstaan fietsfiles en bij de aanleg van nieuwbouwwijken wordt de fietser vaak vergeten.</a:t>
            </a:r>
          </a:p>
          <a:p>
            <a:endParaRPr lang="nl-NL" dirty="0" smtClean="0">
              <a:ea typeface="ＭＳ Ｐゴシック" pitchFamily="34" charset="-128"/>
            </a:endParaRPr>
          </a:p>
          <a:p>
            <a:r>
              <a:rPr lang="nl-NL" dirty="0" smtClean="0">
                <a:ea typeface="ＭＳ Ｐゴシック" pitchFamily="34" charset="-128"/>
              </a:rPr>
              <a:t>"Geef de fiets prioriteit in steden en zet de auto op het tweede plan", betogen planologen, verkeerskundigen, bestuurders en andere experts die vandaag in het Utrechtse provinciehuis op een symposium de koppen bij elkaar steken. Zij willen bereiken dat woon-werkreizigers in de stad massaal overstappen op de fiets.</a:t>
            </a:r>
          </a:p>
          <a:p>
            <a:endParaRPr lang="nl-NL" dirty="0" smtClean="0">
              <a:ea typeface="ＭＳ Ｐゴシック" pitchFamily="34" charset="-128"/>
            </a:endParaRPr>
          </a:p>
          <a:p>
            <a:r>
              <a:rPr lang="nl-NL" dirty="0" smtClean="0">
                <a:ea typeface="ＭＳ Ｐゴシック" pitchFamily="34" charset="-128"/>
              </a:rPr>
              <a:t>Hoewel er in Nederland inmiddels bijna 35.000 kilometer aan fietspaden ligt - veel meer dan eerder geschat - schieten die rode stroken tekort. Het drukke, toenemende fietsverkeer veroorzaakt nu al problemen en onveilige situaties op tal van plaatsen.</a:t>
            </a:r>
          </a:p>
          <a:p>
            <a:endParaRPr lang="nl-NL" dirty="0" smtClean="0">
              <a:ea typeface="ＭＳ Ｐゴシック" pitchFamily="34" charset="-128"/>
            </a:endParaRPr>
          </a:p>
          <a:p>
            <a:r>
              <a:rPr lang="nl-NL" dirty="0" smtClean="0">
                <a:ea typeface="ＭＳ Ｐゴシック" pitchFamily="34" charset="-128"/>
              </a:rPr>
              <a:t>In Amsterdam en Utrecht zorgt het drukke en toenemende fietsverkeer voor een nieuw fenomeen: de fietsfile, inclusief kettingbotsingen, en fietsparkeeroverlast. Met relatief kleine ingrepen kunnen zonder veel kosten verbeteringen worden aangebracht, denken de experts.</a:t>
            </a:r>
          </a:p>
          <a:p>
            <a:endParaRPr lang="nl-NL" dirty="0" smtClean="0">
              <a:ea typeface="ＭＳ Ｐゴシック" pitchFamily="34" charset="-128"/>
            </a:endParaRPr>
          </a:p>
          <a:p>
            <a:r>
              <a:rPr lang="nl-NL" dirty="0" smtClean="0">
                <a:ea typeface="ＭＳ Ｐゴシック" pitchFamily="34" charset="-128"/>
              </a:rPr>
              <a:t>Maar zij bepleiten bovendien een andere inrichting van steden. Ter illustratie van de behoefte aan een grootschaliger aanpak: voor het nieuwe stationsgebied van Utrecht zijn 30.000 fietsparkeerplaatsen nodig.</a:t>
            </a:r>
          </a:p>
          <a:p>
            <a:endParaRPr lang="nl-NL" dirty="0" smtClean="0">
              <a:ea typeface="ＭＳ Ｐゴシック" pitchFamily="34" charset="-128"/>
            </a:endParaRPr>
          </a:p>
          <a:p>
            <a:r>
              <a:rPr lang="nl-NL" dirty="0" smtClean="0">
                <a:ea typeface="ＭＳ Ｐゴシック" pitchFamily="34" charset="-128"/>
              </a:rPr>
              <a:t>Steden kunnen veel winnen in aantrekkingskracht, tot over de grenzen, als ze echt kiezen voor de fiets. Veel energie en geld is de afgelopen decennia gestoken in de auto, nu is het volgens deskundigen tijd voor investeringen in tweewielers. Daar is, los van alle opstoppingen en andere verkeersproblemen alle reden toe: de steden blijven groeien en verdichten.</a:t>
            </a:r>
          </a:p>
          <a:p>
            <a:endParaRPr lang="nl-NL" dirty="0" smtClean="0">
              <a:ea typeface="ＭＳ Ｐゴシック" pitchFamily="34" charset="-128"/>
            </a:endParaRPr>
          </a:p>
          <a:p>
            <a:r>
              <a:rPr lang="nl-NL" dirty="0" smtClean="0">
                <a:ea typeface="ＭＳ Ｐゴシック" pitchFamily="34" charset="-128"/>
              </a:rPr>
              <a:t>In de stad is de fiets "het meest logische vervoermiddel", zegt Marco te Brömmelstroet van de Universiteit van Amsterdam. Niet in de laatste plaats vanwege de duurzaamheid en de kostenbesparingen. Maar ook omdat de nieuwe generatie hoogopgeleide stedelingen daaraan de voorkeur geeft. "De opgave is: hoe creëer je steden waarin alles op een vanzelfsprekende fietsafstand zit", zegt Te Brömmelstroet.</a:t>
            </a:r>
          </a:p>
          <a:p>
            <a:endParaRPr lang="nl-NL" dirty="0" smtClean="0">
              <a:ea typeface="ＭＳ Ｐゴシック" pitchFamily="34" charset="-128"/>
            </a:endParaRPr>
          </a:p>
          <a:p>
            <a:r>
              <a:rPr lang="nl-NL" dirty="0" smtClean="0">
                <a:ea typeface="ＭＳ Ｐゴシック" pitchFamily="34" charset="-128"/>
              </a:rPr>
              <a:t>Het symposium 'Meer fiets, meer ruimte', georganiseerd door kenniscentrum Nirov (Platform 31) en de Fietsersbond, moet een nieuwe alliantie opleveren van wetenschappers, beleidsmakers, consultants en organisaties. Dat samenwerkingsverband gaat 'de schaalsprong van de fiets' voorbereiden</a:t>
            </a:r>
          </a:p>
          <a:p>
            <a:endParaRPr lang="en-US" dirty="0" smtClean="0">
              <a:ea typeface="ＭＳ Ｐゴシック" pitchFamily="34" charset="-128"/>
            </a:endParaRPr>
          </a:p>
          <a:p>
            <a:endParaRPr lang="en-US" dirty="0" smtClean="0">
              <a:ea typeface="ＭＳ Ｐゴシック" pitchFamily="34" charset="-128"/>
            </a:endParaRPr>
          </a:p>
        </p:txBody>
      </p:sp>
    </p:spTree>
    <p:extLst>
      <p:ext uri="{BB962C8B-B14F-4D97-AF65-F5344CB8AC3E}">
        <p14:creationId xmlns:p14="http://schemas.microsoft.com/office/powerpoint/2010/main" val="3924477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enthusiastic ‘early adopter’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most impressive feature: numbers produced</a:t>
            </a:r>
          </a:p>
          <a:p>
            <a:endParaRPr lang="en-GB" b="1" dirty="0"/>
          </a:p>
        </p:txBody>
      </p:sp>
      <p:sp>
        <p:nvSpPr>
          <p:cNvPr id="4" name="Slide Number Placeholder 3"/>
          <p:cNvSpPr>
            <a:spLocks noGrp="1"/>
          </p:cNvSpPr>
          <p:nvPr>
            <p:ph type="sldNum" sz="quarter" idx="10"/>
          </p:nvPr>
        </p:nvSpPr>
        <p:spPr/>
        <p:txBody>
          <a:bodyPr/>
          <a:lstStyle/>
          <a:p>
            <a:fld id="{33066C0F-26B3-4E35-A945-F154915F1514}" type="slidenum">
              <a:rPr lang="en-GB" smtClean="0"/>
              <a:t>8</a:t>
            </a:fld>
            <a:endParaRPr lang="en-GB"/>
          </a:p>
        </p:txBody>
      </p:sp>
    </p:spTree>
    <p:extLst>
      <p:ext uri="{BB962C8B-B14F-4D97-AF65-F5344CB8AC3E}">
        <p14:creationId xmlns:p14="http://schemas.microsoft.com/office/powerpoint/2010/main" val="1766449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smtClean="0"/>
              <a:t>decongestion</a:t>
            </a:r>
          </a:p>
          <a:p>
            <a:pPr marL="285750" indent="-285750">
              <a:buFont typeface="Arial" panose="020B0604020202020204" pitchFamily="34" charset="0"/>
              <a:buChar char="•"/>
            </a:pPr>
            <a:r>
              <a:rPr lang="en-US" sz="1200" dirty="0" smtClean="0"/>
              <a:t>casualties from car usage</a:t>
            </a:r>
          </a:p>
          <a:p>
            <a:pPr marL="285750" indent="-285750">
              <a:buFont typeface="Arial" panose="020B0604020202020204" pitchFamily="34" charset="0"/>
              <a:buChar char="•"/>
            </a:pPr>
            <a:r>
              <a:rPr lang="en-US" sz="1200" dirty="0" smtClean="0"/>
              <a:t>workplace absenteeism</a:t>
            </a:r>
          </a:p>
          <a:p>
            <a:pPr marL="285750" indent="-285750">
              <a:buFont typeface="Arial" panose="020B0604020202020204" pitchFamily="34" charset="0"/>
              <a:buChar char="•"/>
            </a:pPr>
            <a:r>
              <a:rPr lang="en-US" sz="1200" dirty="0" smtClean="0"/>
              <a:t>greenhouse gasses</a:t>
            </a:r>
          </a:p>
          <a:p>
            <a:pPr marL="285750" indent="-285750">
              <a:buFont typeface="Arial" panose="020B0604020202020204" pitchFamily="34" charset="0"/>
              <a:buChar char="•"/>
            </a:pPr>
            <a:r>
              <a:rPr lang="en-US" sz="1200" dirty="0" smtClean="0"/>
              <a:t>noise</a:t>
            </a:r>
          </a:p>
          <a:p>
            <a:pPr marL="285750" indent="-285750">
              <a:buFont typeface="Arial" panose="020B0604020202020204" pitchFamily="34" charset="0"/>
              <a:buChar char="•"/>
            </a:pPr>
            <a:r>
              <a:rPr lang="en-US" sz="1200" dirty="0" smtClean="0"/>
              <a:t>air quality</a:t>
            </a:r>
          </a:p>
          <a:p>
            <a:pPr marL="285750" indent="-285750">
              <a:buFont typeface="Arial" panose="020B0604020202020204" pitchFamily="34" charset="0"/>
              <a:buChar char="•"/>
            </a:pPr>
            <a:r>
              <a:rPr lang="en-US" sz="1200" dirty="0" smtClean="0"/>
              <a:t>journey quality</a:t>
            </a:r>
          </a:p>
          <a:p>
            <a:endParaRPr lang="en-GB" dirty="0"/>
          </a:p>
        </p:txBody>
      </p:sp>
      <p:sp>
        <p:nvSpPr>
          <p:cNvPr id="4" name="Slide Number Placeholder 3"/>
          <p:cNvSpPr>
            <a:spLocks noGrp="1"/>
          </p:cNvSpPr>
          <p:nvPr>
            <p:ph type="sldNum" sz="quarter" idx="10"/>
          </p:nvPr>
        </p:nvSpPr>
        <p:spPr/>
        <p:txBody>
          <a:bodyPr/>
          <a:lstStyle/>
          <a:p>
            <a:fld id="{33066C0F-26B3-4E35-A945-F154915F1514}" type="slidenum">
              <a:rPr lang="en-GB" smtClean="0"/>
              <a:t>14</a:t>
            </a:fld>
            <a:endParaRPr lang="en-GB"/>
          </a:p>
        </p:txBody>
      </p:sp>
    </p:spTree>
    <p:extLst>
      <p:ext uri="{BB962C8B-B14F-4D97-AF65-F5344CB8AC3E}">
        <p14:creationId xmlns:p14="http://schemas.microsoft.com/office/powerpoint/2010/main" val="3277607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066C0F-26B3-4E35-A945-F154915F1514}" type="slidenum">
              <a:rPr lang="en-GB" smtClean="0"/>
              <a:t>16</a:t>
            </a:fld>
            <a:endParaRPr lang="en-GB"/>
          </a:p>
        </p:txBody>
      </p:sp>
    </p:spTree>
    <p:extLst>
      <p:ext uri="{BB962C8B-B14F-4D97-AF65-F5344CB8AC3E}">
        <p14:creationId xmlns:p14="http://schemas.microsoft.com/office/powerpoint/2010/main" val="4110887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100" b="1" dirty="0" smtClean="0">
                <a:solidFill>
                  <a:srgbClr val="3366FF"/>
                </a:solidFill>
                <a:latin typeface="Arial" charset="0"/>
                <a:ea typeface="ＭＳ Ｐゴシック" pitchFamily="34" charset="-128"/>
              </a:rPr>
              <a:t>DATA FROM 2013? – 2014.  =&gt; SKIP THESE</a:t>
            </a:r>
            <a:r>
              <a:rPr lang="en-GB" altLang="en-US" sz="1100" b="1" baseline="0" dirty="0" smtClean="0">
                <a:solidFill>
                  <a:srgbClr val="3366FF"/>
                </a:solidFill>
                <a:latin typeface="Arial" charset="0"/>
                <a:ea typeface="ＭＳ Ｐゴシック" pitchFamily="34" charset="-128"/>
              </a:rPr>
              <a:t> NUMBERS</a:t>
            </a:r>
          </a:p>
          <a:p>
            <a:r>
              <a:rPr lang="en-GB" altLang="en-US" sz="1100" b="1" baseline="0" dirty="0" smtClean="0">
                <a:solidFill>
                  <a:srgbClr val="3366FF"/>
                </a:solidFill>
                <a:latin typeface="Arial" charset="0"/>
                <a:ea typeface="ＭＳ Ｐゴシック" pitchFamily="34" charset="-128"/>
              </a:rPr>
              <a:t>Lead in to “RR’s ICTH…” ?</a:t>
            </a:r>
            <a:endParaRPr lang="en-GB" altLang="en-US" sz="1100" b="1" dirty="0" smtClean="0">
              <a:solidFill>
                <a:srgbClr val="3366FF"/>
              </a:solidFill>
              <a:latin typeface="Arial" charset="0"/>
              <a:ea typeface="ＭＳ Ｐゴシック" pitchFamily="34" charset="-128"/>
            </a:endParaRPr>
          </a:p>
          <a:p>
            <a:r>
              <a:rPr lang="en-GB" altLang="en-US" sz="1100" b="1" dirty="0" smtClean="0">
                <a:solidFill>
                  <a:srgbClr val="3366FF"/>
                </a:solidFill>
                <a:latin typeface="Arial" charset="0"/>
                <a:ea typeface="ＭＳ Ｐゴシック" pitchFamily="34" charset="-128"/>
              </a:rPr>
              <a:t>Austria: </a:t>
            </a:r>
            <a:r>
              <a:rPr lang="en-GB" altLang="en-US" sz="1100" dirty="0" smtClean="0">
                <a:latin typeface="Arial" charset="0"/>
                <a:ea typeface="ＭＳ Ｐゴシック" pitchFamily="34" charset="-128"/>
              </a:rPr>
              <a:t>used</a:t>
            </a:r>
            <a:r>
              <a:rPr lang="en-GB" altLang="en-US" sz="1100" b="1" dirty="0" smtClean="0">
                <a:latin typeface="Arial" charset="0"/>
                <a:ea typeface="ＭＳ Ｐゴシック" pitchFamily="34" charset="-128"/>
              </a:rPr>
              <a:t> </a:t>
            </a:r>
            <a:r>
              <a:rPr lang="en-GB" altLang="en-US" sz="1100" dirty="0" smtClean="0">
                <a:latin typeface="Arial" charset="0"/>
                <a:ea typeface="ＭＳ Ｐゴシック" pitchFamily="34" charset="-128"/>
              </a:rPr>
              <a:t>HEAT for cycling to </a:t>
            </a:r>
            <a:r>
              <a:rPr lang="en-US" altLang="en-US" sz="1100" dirty="0" smtClean="0">
                <a:latin typeface="Arial" charset="0"/>
                <a:ea typeface="ＭＳ Ｐゴシック" pitchFamily="34" charset="-128"/>
              </a:rPr>
              <a:t>calculate current savings from cycling in Austria</a:t>
            </a:r>
          </a:p>
          <a:p>
            <a:pPr lvl="1"/>
            <a:r>
              <a:rPr lang="en-US" altLang="en-US" sz="1300" b="1" dirty="0" smtClean="0">
                <a:solidFill>
                  <a:srgbClr val="3366FF"/>
                </a:solidFill>
                <a:latin typeface="Arial" charset="0"/>
                <a:ea typeface="ＭＳ Ｐゴシック" pitchFamily="34" charset="-128"/>
              </a:rPr>
              <a:t>USD 570million</a:t>
            </a:r>
            <a:r>
              <a:rPr lang="en-US" altLang="en-US" sz="1300" dirty="0" smtClean="0">
                <a:latin typeface="Arial" charset="0"/>
                <a:ea typeface="ＭＳ Ｐゴシック" pitchFamily="34" charset="-128"/>
              </a:rPr>
              <a:t> per year </a:t>
            </a:r>
            <a:endParaRPr lang="en-GB" altLang="en-US" sz="1300" b="1" dirty="0" smtClean="0">
              <a:solidFill>
                <a:srgbClr val="3366FF"/>
              </a:solidFill>
              <a:latin typeface="Arial" charset="0"/>
              <a:ea typeface="ＭＳ Ｐゴシック" pitchFamily="34" charset="-128"/>
            </a:endParaRPr>
          </a:p>
          <a:p>
            <a:r>
              <a:rPr lang="en-GB" altLang="en-US" sz="1100" b="1" dirty="0" smtClean="0">
                <a:solidFill>
                  <a:srgbClr val="3366FF"/>
                </a:solidFill>
                <a:latin typeface="Arial" charset="0"/>
                <a:ea typeface="ＭＳ Ｐゴシック" pitchFamily="34" charset="-128"/>
              </a:rPr>
              <a:t>Czech Republic</a:t>
            </a:r>
            <a:r>
              <a:rPr lang="en-GB" altLang="en-US" sz="1100" b="1" dirty="0" smtClean="0">
                <a:latin typeface="Arial" charset="0"/>
                <a:ea typeface="ＭＳ Ｐゴシック" pitchFamily="34" charset="-128"/>
              </a:rPr>
              <a:t> </a:t>
            </a:r>
            <a:r>
              <a:rPr lang="en-GB" altLang="en-US" sz="1100" dirty="0" smtClean="0">
                <a:latin typeface="Arial" charset="0"/>
                <a:ea typeface="ＭＳ Ｐゴシック" pitchFamily="34" charset="-128"/>
              </a:rPr>
              <a:t>used</a:t>
            </a:r>
            <a:r>
              <a:rPr lang="en-GB" altLang="en-US" sz="1100" b="1" dirty="0" smtClean="0">
                <a:latin typeface="Arial" charset="0"/>
                <a:ea typeface="ＭＳ Ｐゴシック" pitchFamily="34" charset="-128"/>
              </a:rPr>
              <a:t> </a:t>
            </a:r>
            <a:r>
              <a:rPr lang="en-GB" altLang="en-US" sz="1100" dirty="0" smtClean="0">
                <a:latin typeface="Arial" charset="0"/>
                <a:ea typeface="ＭＳ Ｐゴシック" pitchFamily="34" charset="-128"/>
              </a:rPr>
              <a:t>HEAT for cycling used to </a:t>
            </a:r>
            <a:r>
              <a:rPr lang="en-US" altLang="en-US" sz="1100" dirty="0" smtClean="0">
                <a:latin typeface="Arial" charset="0"/>
                <a:ea typeface="ＭＳ Ｐゴシック" pitchFamily="34" charset="-128"/>
              </a:rPr>
              <a:t>calculate potential benefits from cycling in the city of Pilsen</a:t>
            </a:r>
          </a:p>
          <a:p>
            <a:pPr lvl="1"/>
            <a:r>
              <a:rPr lang="en-US" altLang="en-US" sz="1300" b="1" dirty="0" smtClean="0">
                <a:solidFill>
                  <a:srgbClr val="3366FF"/>
                </a:solidFill>
                <a:latin typeface="Arial" charset="0"/>
                <a:ea typeface="ＭＳ Ｐゴシック" pitchFamily="34" charset="-128"/>
              </a:rPr>
              <a:t>USD 1.2million</a:t>
            </a:r>
            <a:r>
              <a:rPr lang="en-US" altLang="en-US" sz="1300" dirty="0" smtClean="0">
                <a:latin typeface="Arial" charset="0"/>
                <a:ea typeface="ＭＳ Ｐゴシック" pitchFamily="34" charset="-128"/>
              </a:rPr>
              <a:t> if 2% of population took up regular cycling</a:t>
            </a:r>
          </a:p>
          <a:p>
            <a:r>
              <a:rPr lang="en-GB" altLang="en-US" sz="1100" b="1" dirty="0" smtClean="0">
                <a:solidFill>
                  <a:srgbClr val="3366FF"/>
                </a:solidFill>
                <a:latin typeface="Arial" charset="0"/>
                <a:ea typeface="ＭＳ Ｐゴシック" pitchFamily="34" charset="-128"/>
              </a:rPr>
              <a:t>Swedish Government</a:t>
            </a:r>
            <a:r>
              <a:rPr lang="en-GB" altLang="en-US" sz="1100" b="1" dirty="0" smtClean="0">
                <a:latin typeface="Arial" charset="0"/>
                <a:ea typeface="ＭＳ Ｐゴシック" pitchFamily="34" charset="-128"/>
              </a:rPr>
              <a:t> </a:t>
            </a:r>
            <a:r>
              <a:rPr lang="en-US" altLang="en-US" sz="1100" dirty="0" smtClean="0">
                <a:latin typeface="Arial" charset="0"/>
                <a:ea typeface="ＭＳ Ｐゴシック" pitchFamily="34" charset="-128"/>
              </a:rPr>
              <a:t>adopted HEAT for cycling as part of official toolbox for the economic assessment of cycling infrastructure</a:t>
            </a:r>
          </a:p>
          <a:p>
            <a:r>
              <a:rPr lang="en-GB" altLang="en-US" sz="1100" b="1" dirty="0" smtClean="0">
                <a:solidFill>
                  <a:srgbClr val="3366FF"/>
                </a:solidFill>
                <a:latin typeface="Arial" charset="0"/>
                <a:ea typeface="ＭＳ Ｐゴシック" pitchFamily="34" charset="-128"/>
              </a:rPr>
              <a:t>UK/England </a:t>
            </a:r>
            <a:r>
              <a:rPr lang="en-GB" altLang="en-US" sz="1100" b="1" dirty="0" err="1" smtClean="0">
                <a:solidFill>
                  <a:srgbClr val="3366FF"/>
                </a:solidFill>
                <a:latin typeface="Arial" charset="0"/>
                <a:ea typeface="ＭＳ Ｐゴシック" pitchFamily="34" charset="-128"/>
              </a:rPr>
              <a:t>DfT</a:t>
            </a:r>
            <a:r>
              <a:rPr lang="en-GB" altLang="en-US" sz="1100" b="1" dirty="0" smtClean="0">
                <a:solidFill>
                  <a:srgbClr val="3366FF"/>
                </a:solidFill>
                <a:latin typeface="Arial" charset="0"/>
                <a:ea typeface="ＭＳ Ｐゴシック" pitchFamily="34" charset="-128"/>
              </a:rPr>
              <a:t>: </a:t>
            </a:r>
            <a:r>
              <a:rPr lang="en-US" altLang="en-US" sz="1100" dirty="0" smtClean="0">
                <a:latin typeface="Arial" charset="0"/>
                <a:ea typeface="ＭＳ Ｐゴシック" pitchFamily="34" charset="-128"/>
              </a:rPr>
              <a:t>adopted HEAT for cycling as part of official toolbox for the economic assessment of cycling infrastructure</a:t>
            </a:r>
            <a:endParaRPr lang="en-GB" altLang="en-US" sz="1100" b="1" dirty="0" smtClean="0">
              <a:solidFill>
                <a:srgbClr val="3366FF"/>
              </a:solidFill>
              <a:latin typeface="Arial" charset="0"/>
              <a:ea typeface="ＭＳ Ｐゴシック" pitchFamily="34" charset="-128"/>
            </a:endParaRPr>
          </a:p>
          <a:p>
            <a:r>
              <a:rPr lang="en-GB" altLang="en-US" sz="1100" b="1" dirty="0" smtClean="0">
                <a:solidFill>
                  <a:srgbClr val="3366FF"/>
                </a:solidFill>
                <a:latin typeface="Arial" charset="0"/>
                <a:ea typeface="ＭＳ Ｐゴシック" pitchFamily="34" charset="-128"/>
              </a:rPr>
              <a:t>UK/Scotland</a:t>
            </a:r>
            <a:r>
              <a:rPr lang="en-GB" altLang="en-US" sz="1100" dirty="0" smtClean="0">
                <a:solidFill>
                  <a:srgbClr val="3366FF"/>
                </a:solidFill>
                <a:latin typeface="Arial" charset="0"/>
                <a:ea typeface="ＭＳ Ｐゴシック" pitchFamily="34" charset="-128"/>
              </a:rPr>
              <a:t>:</a:t>
            </a:r>
            <a:r>
              <a:rPr lang="en-GB" altLang="en-US" sz="1100" dirty="0" smtClean="0">
                <a:latin typeface="Arial" charset="0"/>
                <a:ea typeface="ＭＳ Ｐゴシック" pitchFamily="34" charset="-128"/>
              </a:rPr>
              <a:t> HEAT used to estimate benefit from reaching cycling targets </a:t>
            </a:r>
            <a:endParaRPr lang="en-US" altLang="en-US" sz="1100" dirty="0" smtClean="0">
              <a:latin typeface="Arial" charset="0"/>
              <a:ea typeface="ＭＳ Ｐゴシック" pitchFamily="34" charset="-128"/>
            </a:endParaRPr>
          </a:p>
          <a:p>
            <a:pPr lvl="1"/>
            <a:r>
              <a:rPr lang="en-US" altLang="en-US" sz="1300" b="1" dirty="0" smtClean="0">
                <a:solidFill>
                  <a:srgbClr val="3366FF"/>
                </a:solidFill>
                <a:latin typeface="Arial" charset="0"/>
                <a:ea typeface="ＭＳ Ｐゴシック" pitchFamily="34" charset="-128"/>
              </a:rPr>
              <a:t>USD 1.5-3 billion</a:t>
            </a:r>
            <a:r>
              <a:rPr lang="en-US" altLang="en-US" sz="1300" dirty="0" smtClean="0">
                <a:latin typeface="Arial" charset="0"/>
                <a:ea typeface="ＭＳ Ｐゴシック" pitchFamily="34" charset="-128"/>
              </a:rPr>
              <a:t> per year if modal share goal of 13% reached </a:t>
            </a:r>
          </a:p>
          <a:p>
            <a:pPr lvl="1"/>
            <a:r>
              <a:rPr lang="en-GB" altLang="en-US" sz="1300" dirty="0" smtClean="0">
                <a:latin typeface="Arial" charset="0"/>
                <a:ea typeface="ＭＳ Ｐゴシック" pitchFamily="34" charset="-128"/>
              </a:rPr>
              <a:t>Recommended </a:t>
            </a:r>
            <a:r>
              <a:rPr lang="en-US" altLang="en-US" sz="1300" dirty="0" smtClean="0">
                <a:latin typeface="Arial" charset="0"/>
                <a:ea typeface="ＭＳ Ｐゴシック" pitchFamily="34" charset="-128"/>
              </a:rPr>
              <a:t>that Scottish Transport Appraisal Guidance should include health benefits from cycling and walking </a:t>
            </a:r>
          </a:p>
          <a:p>
            <a:r>
              <a:rPr lang="en-GB" altLang="en-US" sz="1100" b="1" dirty="0" smtClean="0">
                <a:solidFill>
                  <a:srgbClr val="3366FF"/>
                </a:solidFill>
                <a:latin typeface="Arial" charset="0"/>
                <a:ea typeface="ＭＳ Ｐゴシック" pitchFamily="34" charset="-128"/>
              </a:rPr>
              <a:t>New Zealand:</a:t>
            </a:r>
            <a:r>
              <a:rPr lang="en-GB" altLang="en-US" sz="1100" b="1" dirty="0" smtClean="0">
                <a:latin typeface="Arial" charset="0"/>
                <a:ea typeface="ＭＳ Ｐゴシック" pitchFamily="34" charset="-128"/>
              </a:rPr>
              <a:t> </a:t>
            </a:r>
            <a:r>
              <a:rPr lang="en-GB" altLang="en-US" sz="1100" dirty="0" smtClean="0">
                <a:latin typeface="Arial" charset="0"/>
                <a:ea typeface="ＭＳ Ｐゴシック" pitchFamily="34" charset="-128"/>
              </a:rPr>
              <a:t>University of </a:t>
            </a:r>
            <a:r>
              <a:rPr lang="en-US" altLang="en-US" sz="1100" dirty="0" smtClean="0">
                <a:solidFill>
                  <a:srgbClr val="000000"/>
                </a:solidFill>
                <a:latin typeface="Arial" charset="0"/>
                <a:ea typeface="ＭＳ Ｐゴシック" pitchFamily="34" charset="-128"/>
                <a:cs typeface="Times New Roman" pitchFamily="18" charset="0"/>
              </a:rPr>
              <a:t>Auckland used HEAT to value adding cycling and pedestrian facilities to the Auckland </a:t>
            </a:r>
            <a:r>
              <a:rPr lang="en-US" altLang="en-US" sz="1100" dirty="0" err="1" smtClean="0">
                <a:solidFill>
                  <a:srgbClr val="000000"/>
                </a:solidFill>
                <a:latin typeface="Arial" charset="0"/>
                <a:ea typeface="ＭＳ Ｐゴシック" pitchFamily="34" charset="-128"/>
                <a:cs typeface="Times New Roman" pitchFamily="18" charset="0"/>
              </a:rPr>
              <a:t>Harbour</a:t>
            </a:r>
            <a:r>
              <a:rPr lang="en-US" altLang="en-US" sz="1100" dirty="0" smtClean="0">
                <a:solidFill>
                  <a:srgbClr val="000000"/>
                </a:solidFill>
                <a:latin typeface="Arial" charset="0"/>
                <a:ea typeface="ＭＳ Ｐゴシック" pitchFamily="34" charset="-128"/>
                <a:cs typeface="Times New Roman" pitchFamily="18" charset="0"/>
              </a:rPr>
              <a:t> Bridge</a:t>
            </a:r>
          </a:p>
          <a:p>
            <a:pPr lvl="1"/>
            <a:r>
              <a:rPr lang="en-GB" altLang="en-US" sz="1300" b="1" dirty="0" smtClean="0">
                <a:solidFill>
                  <a:srgbClr val="3366FF"/>
                </a:solidFill>
                <a:latin typeface="Arial" charset="0"/>
                <a:ea typeface="ＭＳ Ｐゴシック" pitchFamily="34" charset="-128"/>
                <a:cs typeface="Times New Roman" pitchFamily="18" charset="0"/>
              </a:rPr>
              <a:t>900.000USD </a:t>
            </a:r>
            <a:r>
              <a:rPr lang="en-GB" altLang="en-US" sz="1300" dirty="0" smtClean="0">
                <a:latin typeface="Arial" charset="0"/>
                <a:ea typeface="ＭＳ Ｐゴシック" pitchFamily="34" charset="-128"/>
                <a:cs typeface="Times New Roman" pitchFamily="18" charset="0"/>
              </a:rPr>
              <a:t>per 1000 regular bike commuters</a:t>
            </a:r>
            <a:endParaRPr lang="en-US" altLang="en-US" sz="1300" dirty="0" smtClean="0">
              <a:latin typeface="Arial" charset="0"/>
              <a:ea typeface="ＭＳ Ｐゴシック" pitchFamily="34" charset="-128"/>
              <a:cs typeface="Times New Roman" pitchFamily="18" charset="0"/>
            </a:endParaRPr>
          </a:p>
          <a:p>
            <a:r>
              <a:rPr lang="en-GB" altLang="en-US" sz="1100" b="1" dirty="0" smtClean="0">
                <a:solidFill>
                  <a:srgbClr val="3366FF"/>
                </a:solidFill>
                <a:latin typeface="Arial" charset="0"/>
                <a:ea typeface="ＭＳ Ｐゴシック" pitchFamily="34" charset="-128"/>
                <a:cs typeface="Times New Roman" pitchFamily="18" charset="0"/>
              </a:rPr>
              <a:t>United States:</a:t>
            </a:r>
            <a:r>
              <a:rPr lang="en-GB" altLang="en-US" sz="1100" dirty="0" smtClean="0">
                <a:solidFill>
                  <a:srgbClr val="000000"/>
                </a:solidFill>
                <a:latin typeface="Arial" charset="0"/>
                <a:ea typeface="ＭＳ Ｐゴシック" pitchFamily="34" charset="-128"/>
                <a:cs typeface="Times New Roman" pitchFamily="18" charset="0"/>
              </a:rPr>
              <a:t> adaptation of tool for the US underway (by CDC)</a:t>
            </a:r>
            <a:endParaRPr lang="en-US" altLang="en-US" sz="1100" dirty="0" smtClean="0">
              <a:solidFill>
                <a:srgbClr val="000000"/>
              </a:solidFill>
              <a:latin typeface="Arial" charset="0"/>
              <a:ea typeface="ＭＳ Ｐゴシック" pitchFamily="34" charset="-128"/>
              <a:cs typeface="Times New Roman" pitchFamily="18" charset="0"/>
            </a:endParaRPr>
          </a:p>
          <a:p>
            <a:endParaRPr lang="en-US" altLang="en-US" sz="1000" dirty="0" smtClean="0">
              <a:latin typeface="Arial" charset="0"/>
              <a:ea typeface="ＭＳ Ｐゴシック" pitchFamily="34" charset="-128"/>
            </a:endParaRPr>
          </a:p>
        </p:txBody>
      </p:sp>
    </p:spTree>
    <p:extLst>
      <p:ext uri="{BB962C8B-B14F-4D97-AF65-F5344CB8AC3E}">
        <p14:creationId xmlns:p14="http://schemas.microsoft.com/office/powerpoint/2010/main" val="808853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53850" y="-1928813"/>
            <a:ext cx="4568825" cy="3427413"/>
          </a:xfrm>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Reduced mortality ‘only’ (though this is 70% + of total benefits)</a:t>
            </a:r>
            <a:endParaRPr lang="en-US" dirty="0"/>
          </a:p>
        </p:txBody>
      </p:sp>
      <p:sp>
        <p:nvSpPr>
          <p:cNvPr id="4" name="Slide Number Placeholder 3"/>
          <p:cNvSpPr>
            <a:spLocks noGrp="1"/>
          </p:cNvSpPr>
          <p:nvPr>
            <p:ph type="sldNum" sz="quarter" idx="10"/>
          </p:nvPr>
        </p:nvSpPr>
        <p:spPr/>
        <p:txBody>
          <a:bodyPr/>
          <a:lstStyle/>
          <a:p>
            <a:fld id="{DFDDC214-7848-43F0-B5B7-6E4275B71345}" type="slidenum">
              <a:rPr lang="en-GB" altLang="en-US" smtClean="0"/>
              <a:pPr/>
              <a:t>19</a:t>
            </a:fld>
            <a:endParaRPr lang="en-GB" altLang="en-US"/>
          </a:p>
        </p:txBody>
      </p:sp>
    </p:spTree>
    <p:extLst>
      <p:ext uri="{BB962C8B-B14F-4D97-AF65-F5344CB8AC3E}">
        <p14:creationId xmlns:p14="http://schemas.microsoft.com/office/powerpoint/2010/main" val="3374131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US" smtClean="0">
                <a:solidFill>
                  <a:srgbClr val="205867">
                    <a:tint val="75000"/>
                  </a:srgbClr>
                </a:solidFill>
              </a:rPr>
              <a:t>08 OCT 2015, Istanbul, HEPA</a:t>
            </a:r>
            <a:endParaRPr lang="en-GB">
              <a:solidFill>
                <a:srgbClr val="205867">
                  <a:tint val="75000"/>
                </a:srgbClr>
              </a:solidFill>
            </a:endParaRPr>
          </a:p>
        </p:txBody>
      </p:sp>
      <p:sp>
        <p:nvSpPr>
          <p:cNvPr id="5" name="Footer Placeholder 4"/>
          <p:cNvSpPr>
            <a:spLocks noGrp="1"/>
          </p:cNvSpPr>
          <p:nvPr>
            <p:ph type="ftr" sz="quarter" idx="11"/>
          </p:nvPr>
        </p:nvSpPr>
        <p:spPr/>
        <p:txBody>
          <a:bodyPr/>
          <a:lstStyle/>
          <a:p>
            <a:r>
              <a:rPr lang="en-GB" smtClean="0">
                <a:solidFill>
                  <a:srgbClr val="205867">
                    <a:tint val="75000"/>
                  </a:srgbClr>
                </a:solidFill>
              </a:rPr>
              <a:t>Twitter @ecfHEALTH    </a:t>
            </a:r>
            <a:endParaRPr lang="en-GB">
              <a:solidFill>
                <a:srgbClr val="205867">
                  <a:tint val="75000"/>
                </a:srgbClr>
              </a:solidFill>
            </a:endParaRPr>
          </a:p>
        </p:txBody>
      </p:sp>
      <p:sp>
        <p:nvSpPr>
          <p:cNvPr id="6" name="Slide Number Placeholder 5"/>
          <p:cNvSpPr>
            <a:spLocks noGrp="1"/>
          </p:cNvSpPr>
          <p:nvPr>
            <p:ph type="sldNum" sz="quarter" idx="12"/>
          </p:nvPr>
        </p:nvSpPr>
        <p:spPr/>
        <p:txBody>
          <a:bodyPr/>
          <a:lstStyle/>
          <a:p>
            <a:fld id="{B1ADE399-9B5A-4FAF-BA84-527CF897852D}" type="slidenum">
              <a:rPr lang="en-GB" smtClean="0">
                <a:solidFill>
                  <a:srgbClr val="205867">
                    <a:tint val="75000"/>
                  </a:srgbClr>
                </a:solidFill>
              </a:rPr>
              <a:pPr/>
              <a:t>‹#›</a:t>
            </a:fld>
            <a:endParaRPr lang="en-GB">
              <a:solidFill>
                <a:srgbClr val="205867">
                  <a:tint val="75000"/>
                </a:srgbClr>
              </a:solidFill>
            </a:endParaRPr>
          </a:p>
        </p:txBody>
      </p:sp>
    </p:spTree>
    <p:extLst>
      <p:ext uri="{BB962C8B-B14F-4D97-AF65-F5344CB8AC3E}">
        <p14:creationId xmlns:p14="http://schemas.microsoft.com/office/powerpoint/2010/main" val="4364344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solidFill>
                  <a:srgbClr val="205867">
                    <a:tint val="75000"/>
                  </a:srgbClr>
                </a:solidFill>
              </a:rPr>
              <a:t>08 OCT 2015, Istanbul, HEPA</a:t>
            </a:r>
            <a:endParaRPr lang="en-GB">
              <a:solidFill>
                <a:srgbClr val="205867">
                  <a:tint val="75000"/>
                </a:srgbClr>
              </a:solidFill>
            </a:endParaRPr>
          </a:p>
        </p:txBody>
      </p:sp>
      <p:sp>
        <p:nvSpPr>
          <p:cNvPr id="5" name="Footer Placeholder 4"/>
          <p:cNvSpPr>
            <a:spLocks noGrp="1"/>
          </p:cNvSpPr>
          <p:nvPr>
            <p:ph type="ftr" sz="quarter" idx="11"/>
          </p:nvPr>
        </p:nvSpPr>
        <p:spPr/>
        <p:txBody>
          <a:bodyPr/>
          <a:lstStyle/>
          <a:p>
            <a:r>
              <a:rPr lang="en-GB" smtClean="0">
                <a:solidFill>
                  <a:srgbClr val="205867">
                    <a:tint val="75000"/>
                  </a:srgbClr>
                </a:solidFill>
              </a:rPr>
              <a:t>Twitter @ecfHEALTH    </a:t>
            </a:r>
            <a:endParaRPr lang="en-GB">
              <a:solidFill>
                <a:srgbClr val="205867">
                  <a:tint val="75000"/>
                </a:srgbClr>
              </a:solidFill>
            </a:endParaRPr>
          </a:p>
        </p:txBody>
      </p:sp>
      <p:sp>
        <p:nvSpPr>
          <p:cNvPr id="6" name="Slide Number Placeholder 5"/>
          <p:cNvSpPr>
            <a:spLocks noGrp="1"/>
          </p:cNvSpPr>
          <p:nvPr>
            <p:ph type="sldNum" sz="quarter" idx="12"/>
          </p:nvPr>
        </p:nvSpPr>
        <p:spPr/>
        <p:txBody>
          <a:bodyPr/>
          <a:lstStyle/>
          <a:p>
            <a:fld id="{B1ADE399-9B5A-4FAF-BA84-527CF897852D}" type="slidenum">
              <a:rPr lang="en-GB" smtClean="0">
                <a:solidFill>
                  <a:srgbClr val="205867">
                    <a:tint val="75000"/>
                  </a:srgbClr>
                </a:solidFill>
              </a:rPr>
              <a:pPr/>
              <a:t>‹#›</a:t>
            </a:fld>
            <a:endParaRPr lang="en-GB">
              <a:solidFill>
                <a:srgbClr val="205867">
                  <a:tint val="75000"/>
                </a:srgbClr>
              </a:solidFill>
            </a:endParaRPr>
          </a:p>
        </p:txBody>
      </p:sp>
    </p:spTree>
    <p:extLst>
      <p:ext uri="{BB962C8B-B14F-4D97-AF65-F5344CB8AC3E}">
        <p14:creationId xmlns:p14="http://schemas.microsoft.com/office/powerpoint/2010/main" val="70691081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solidFill>
                  <a:srgbClr val="205867">
                    <a:tint val="75000"/>
                  </a:srgbClr>
                </a:solidFill>
              </a:rPr>
              <a:t>08 OCT 2015, Istanbul, HEPA</a:t>
            </a:r>
            <a:endParaRPr lang="en-GB">
              <a:solidFill>
                <a:srgbClr val="205867">
                  <a:tint val="75000"/>
                </a:srgbClr>
              </a:solidFill>
            </a:endParaRPr>
          </a:p>
        </p:txBody>
      </p:sp>
      <p:sp>
        <p:nvSpPr>
          <p:cNvPr id="5" name="Footer Placeholder 4"/>
          <p:cNvSpPr>
            <a:spLocks noGrp="1"/>
          </p:cNvSpPr>
          <p:nvPr>
            <p:ph type="ftr" sz="quarter" idx="11"/>
          </p:nvPr>
        </p:nvSpPr>
        <p:spPr/>
        <p:txBody>
          <a:bodyPr/>
          <a:lstStyle/>
          <a:p>
            <a:r>
              <a:rPr lang="en-GB" smtClean="0">
                <a:solidFill>
                  <a:srgbClr val="205867">
                    <a:tint val="75000"/>
                  </a:srgbClr>
                </a:solidFill>
              </a:rPr>
              <a:t>Twitter @ecfHEALTH    </a:t>
            </a:r>
            <a:endParaRPr lang="en-GB">
              <a:solidFill>
                <a:srgbClr val="205867">
                  <a:tint val="75000"/>
                </a:srgbClr>
              </a:solidFill>
            </a:endParaRPr>
          </a:p>
        </p:txBody>
      </p:sp>
      <p:sp>
        <p:nvSpPr>
          <p:cNvPr id="6" name="Slide Number Placeholder 5"/>
          <p:cNvSpPr>
            <a:spLocks noGrp="1"/>
          </p:cNvSpPr>
          <p:nvPr>
            <p:ph type="sldNum" sz="quarter" idx="12"/>
          </p:nvPr>
        </p:nvSpPr>
        <p:spPr/>
        <p:txBody>
          <a:bodyPr/>
          <a:lstStyle/>
          <a:p>
            <a:fld id="{B1ADE399-9B5A-4FAF-BA84-527CF897852D}" type="slidenum">
              <a:rPr lang="en-GB" smtClean="0">
                <a:solidFill>
                  <a:srgbClr val="205867">
                    <a:tint val="75000"/>
                  </a:srgbClr>
                </a:solidFill>
              </a:rPr>
              <a:pPr/>
              <a:t>‹#›</a:t>
            </a:fld>
            <a:endParaRPr lang="en-GB">
              <a:solidFill>
                <a:srgbClr val="205867">
                  <a:tint val="75000"/>
                </a:srgbClr>
              </a:solidFill>
            </a:endParaRPr>
          </a:p>
        </p:txBody>
      </p:sp>
    </p:spTree>
    <p:extLst>
      <p:ext uri="{BB962C8B-B14F-4D97-AF65-F5344CB8AC3E}">
        <p14:creationId xmlns:p14="http://schemas.microsoft.com/office/powerpoint/2010/main" val="97295037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US" smtClean="0">
                <a:solidFill>
                  <a:srgbClr val="205867">
                    <a:tint val="75000"/>
                  </a:srgbClr>
                </a:solidFill>
              </a:rPr>
              <a:t>08 OCT 2015, Istanbul, HEPA</a:t>
            </a:r>
            <a:endParaRPr lang="en-GB">
              <a:solidFill>
                <a:srgbClr val="205867">
                  <a:tint val="75000"/>
                </a:srgbClr>
              </a:solidFill>
            </a:endParaRPr>
          </a:p>
        </p:txBody>
      </p:sp>
      <p:sp>
        <p:nvSpPr>
          <p:cNvPr id="5" name="Footer Placeholder 4"/>
          <p:cNvSpPr>
            <a:spLocks noGrp="1"/>
          </p:cNvSpPr>
          <p:nvPr>
            <p:ph type="ftr" sz="quarter" idx="11"/>
          </p:nvPr>
        </p:nvSpPr>
        <p:spPr/>
        <p:txBody>
          <a:bodyPr/>
          <a:lstStyle/>
          <a:p>
            <a:r>
              <a:rPr lang="en-GB" smtClean="0">
                <a:solidFill>
                  <a:srgbClr val="205867">
                    <a:tint val="75000"/>
                  </a:srgbClr>
                </a:solidFill>
              </a:rPr>
              <a:t>Twitter @ecfHEALTH    </a:t>
            </a:r>
            <a:endParaRPr lang="en-GB">
              <a:solidFill>
                <a:srgbClr val="205867">
                  <a:tint val="75000"/>
                </a:srgbClr>
              </a:solidFill>
            </a:endParaRPr>
          </a:p>
        </p:txBody>
      </p:sp>
      <p:sp>
        <p:nvSpPr>
          <p:cNvPr id="6" name="Slide Number Placeholder 5"/>
          <p:cNvSpPr>
            <a:spLocks noGrp="1"/>
          </p:cNvSpPr>
          <p:nvPr>
            <p:ph type="sldNum" sz="quarter" idx="12"/>
          </p:nvPr>
        </p:nvSpPr>
        <p:spPr/>
        <p:txBody>
          <a:bodyPr/>
          <a:lstStyle/>
          <a:p>
            <a:fld id="{B1ADE399-9B5A-4FAF-BA84-527CF897852D}" type="slidenum">
              <a:rPr lang="en-GB" smtClean="0">
                <a:solidFill>
                  <a:srgbClr val="205867">
                    <a:tint val="75000"/>
                  </a:srgbClr>
                </a:solidFill>
              </a:rPr>
              <a:pPr/>
              <a:t>‹#›</a:t>
            </a:fld>
            <a:endParaRPr lang="en-GB">
              <a:solidFill>
                <a:srgbClr val="205867">
                  <a:tint val="75000"/>
                </a:srgbClr>
              </a:solidFill>
            </a:endParaRPr>
          </a:p>
        </p:txBody>
      </p:sp>
    </p:spTree>
    <p:extLst>
      <p:ext uri="{BB962C8B-B14F-4D97-AF65-F5344CB8AC3E}">
        <p14:creationId xmlns:p14="http://schemas.microsoft.com/office/powerpoint/2010/main" val="740448327"/>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solidFill>
                  <a:srgbClr val="205867">
                    <a:tint val="75000"/>
                  </a:srgbClr>
                </a:solidFill>
              </a:rPr>
              <a:t>08 OCT 2015, Istanbul, HEPA</a:t>
            </a:r>
            <a:endParaRPr lang="en-GB">
              <a:solidFill>
                <a:srgbClr val="205867">
                  <a:tint val="75000"/>
                </a:srgbClr>
              </a:solidFill>
            </a:endParaRPr>
          </a:p>
        </p:txBody>
      </p:sp>
      <p:sp>
        <p:nvSpPr>
          <p:cNvPr id="5" name="Footer Placeholder 4"/>
          <p:cNvSpPr>
            <a:spLocks noGrp="1"/>
          </p:cNvSpPr>
          <p:nvPr>
            <p:ph type="ftr" sz="quarter" idx="11"/>
          </p:nvPr>
        </p:nvSpPr>
        <p:spPr/>
        <p:txBody>
          <a:bodyPr/>
          <a:lstStyle/>
          <a:p>
            <a:r>
              <a:rPr lang="en-GB" smtClean="0">
                <a:solidFill>
                  <a:srgbClr val="205867">
                    <a:tint val="75000"/>
                  </a:srgbClr>
                </a:solidFill>
              </a:rPr>
              <a:t>Twitter @ecfHEALTH    </a:t>
            </a:r>
            <a:endParaRPr lang="en-GB">
              <a:solidFill>
                <a:srgbClr val="205867">
                  <a:tint val="75000"/>
                </a:srgbClr>
              </a:solidFill>
            </a:endParaRPr>
          </a:p>
        </p:txBody>
      </p:sp>
      <p:sp>
        <p:nvSpPr>
          <p:cNvPr id="6" name="Slide Number Placeholder 5"/>
          <p:cNvSpPr>
            <a:spLocks noGrp="1"/>
          </p:cNvSpPr>
          <p:nvPr>
            <p:ph type="sldNum" sz="quarter" idx="12"/>
          </p:nvPr>
        </p:nvSpPr>
        <p:spPr/>
        <p:txBody>
          <a:bodyPr/>
          <a:lstStyle/>
          <a:p>
            <a:fld id="{B1ADE399-9B5A-4FAF-BA84-527CF897852D}" type="slidenum">
              <a:rPr lang="en-GB" smtClean="0">
                <a:solidFill>
                  <a:srgbClr val="205867">
                    <a:tint val="75000"/>
                  </a:srgbClr>
                </a:solidFill>
              </a:rPr>
              <a:pPr/>
              <a:t>‹#›</a:t>
            </a:fld>
            <a:endParaRPr lang="en-GB">
              <a:solidFill>
                <a:srgbClr val="205867">
                  <a:tint val="75000"/>
                </a:srgbClr>
              </a:solidFill>
            </a:endParaRPr>
          </a:p>
        </p:txBody>
      </p:sp>
    </p:spTree>
    <p:extLst>
      <p:ext uri="{BB962C8B-B14F-4D97-AF65-F5344CB8AC3E}">
        <p14:creationId xmlns:p14="http://schemas.microsoft.com/office/powerpoint/2010/main" val="1808838639"/>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srgbClr val="205867">
                    <a:tint val="75000"/>
                  </a:srgbClr>
                </a:solidFill>
              </a:rPr>
              <a:t>08 OCT 2015, Istanbul, HEPA</a:t>
            </a:r>
            <a:endParaRPr lang="en-GB">
              <a:solidFill>
                <a:srgbClr val="205867">
                  <a:tint val="75000"/>
                </a:srgbClr>
              </a:solidFill>
            </a:endParaRPr>
          </a:p>
        </p:txBody>
      </p:sp>
      <p:sp>
        <p:nvSpPr>
          <p:cNvPr id="5" name="Footer Placeholder 4"/>
          <p:cNvSpPr>
            <a:spLocks noGrp="1"/>
          </p:cNvSpPr>
          <p:nvPr>
            <p:ph type="ftr" sz="quarter" idx="11"/>
          </p:nvPr>
        </p:nvSpPr>
        <p:spPr/>
        <p:txBody>
          <a:bodyPr/>
          <a:lstStyle/>
          <a:p>
            <a:r>
              <a:rPr lang="en-GB" smtClean="0">
                <a:solidFill>
                  <a:srgbClr val="205867">
                    <a:tint val="75000"/>
                  </a:srgbClr>
                </a:solidFill>
              </a:rPr>
              <a:t>Twitter @ecfHEALTH    </a:t>
            </a:r>
            <a:endParaRPr lang="en-GB">
              <a:solidFill>
                <a:srgbClr val="205867">
                  <a:tint val="75000"/>
                </a:srgbClr>
              </a:solidFill>
            </a:endParaRPr>
          </a:p>
        </p:txBody>
      </p:sp>
      <p:sp>
        <p:nvSpPr>
          <p:cNvPr id="6" name="Slide Number Placeholder 5"/>
          <p:cNvSpPr>
            <a:spLocks noGrp="1"/>
          </p:cNvSpPr>
          <p:nvPr>
            <p:ph type="sldNum" sz="quarter" idx="12"/>
          </p:nvPr>
        </p:nvSpPr>
        <p:spPr/>
        <p:txBody>
          <a:bodyPr/>
          <a:lstStyle/>
          <a:p>
            <a:fld id="{B1ADE399-9B5A-4FAF-BA84-527CF897852D}" type="slidenum">
              <a:rPr lang="en-GB" smtClean="0">
                <a:solidFill>
                  <a:srgbClr val="205867">
                    <a:tint val="75000"/>
                  </a:srgbClr>
                </a:solidFill>
              </a:rPr>
              <a:pPr/>
              <a:t>‹#›</a:t>
            </a:fld>
            <a:endParaRPr lang="en-GB">
              <a:solidFill>
                <a:srgbClr val="205867">
                  <a:tint val="75000"/>
                </a:srgbClr>
              </a:solidFill>
            </a:endParaRPr>
          </a:p>
        </p:txBody>
      </p:sp>
    </p:spTree>
    <p:extLst>
      <p:ext uri="{BB962C8B-B14F-4D97-AF65-F5344CB8AC3E}">
        <p14:creationId xmlns:p14="http://schemas.microsoft.com/office/powerpoint/2010/main" val="355779201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US" smtClean="0">
                <a:solidFill>
                  <a:srgbClr val="205867">
                    <a:tint val="75000"/>
                  </a:srgbClr>
                </a:solidFill>
              </a:rPr>
              <a:t>08 OCT 2015, Istanbul, HEPA</a:t>
            </a:r>
            <a:endParaRPr lang="en-GB">
              <a:solidFill>
                <a:srgbClr val="205867">
                  <a:tint val="75000"/>
                </a:srgbClr>
              </a:solidFill>
            </a:endParaRPr>
          </a:p>
        </p:txBody>
      </p:sp>
      <p:sp>
        <p:nvSpPr>
          <p:cNvPr id="6" name="Footer Placeholder 5"/>
          <p:cNvSpPr>
            <a:spLocks noGrp="1"/>
          </p:cNvSpPr>
          <p:nvPr>
            <p:ph type="ftr" sz="quarter" idx="11"/>
          </p:nvPr>
        </p:nvSpPr>
        <p:spPr/>
        <p:txBody>
          <a:bodyPr/>
          <a:lstStyle/>
          <a:p>
            <a:r>
              <a:rPr lang="en-GB" smtClean="0">
                <a:solidFill>
                  <a:srgbClr val="205867">
                    <a:tint val="75000"/>
                  </a:srgbClr>
                </a:solidFill>
              </a:rPr>
              <a:t>Twitter @ecfHEALTH    </a:t>
            </a:r>
            <a:endParaRPr lang="en-GB">
              <a:solidFill>
                <a:srgbClr val="205867">
                  <a:tint val="75000"/>
                </a:srgbClr>
              </a:solidFill>
            </a:endParaRPr>
          </a:p>
        </p:txBody>
      </p:sp>
      <p:sp>
        <p:nvSpPr>
          <p:cNvPr id="7" name="Slide Number Placeholder 6"/>
          <p:cNvSpPr>
            <a:spLocks noGrp="1"/>
          </p:cNvSpPr>
          <p:nvPr>
            <p:ph type="sldNum" sz="quarter" idx="12"/>
          </p:nvPr>
        </p:nvSpPr>
        <p:spPr/>
        <p:txBody>
          <a:bodyPr/>
          <a:lstStyle/>
          <a:p>
            <a:fld id="{B1ADE399-9B5A-4FAF-BA84-527CF897852D}" type="slidenum">
              <a:rPr lang="en-GB" smtClean="0">
                <a:solidFill>
                  <a:srgbClr val="205867">
                    <a:tint val="75000"/>
                  </a:srgbClr>
                </a:solidFill>
              </a:rPr>
              <a:pPr/>
              <a:t>‹#›</a:t>
            </a:fld>
            <a:endParaRPr lang="en-GB">
              <a:solidFill>
                <a:srgbClr val="205867">
                  <a:tint val="75000"/>
                </a:srgbClr>
              </a:solidFill>
            </a:endParaRPr>
          </a:p>
        </p:txBody>
      </p:sp>
    </p:spTree>
    <p:extLst>
      <p:ext uri="{BB962C8B-B14F-4D97-AF65-F5344CB8AC3E}">
        <p14:creationId xmlns:p14="http://schemas.microsoft.com/office/powerpoint/2010/main" val="15026060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solidFill>
                  <a:srgbClr val="205867">
                    <a:tint val="75000"/>
                  </a:srgbClr>
                </a:solidFill>
              </a:rPr>
              <a:t>08 OCT 2015, Istanbul, HEPA</a:t>
            </a:r>
            <a:endParaRPr lang="en-GB">
              <a:solidFill>
                <a:srgbClr val="205867">
                  <a:tint val="75000"/>
                </a:srgbClr>
              </a:solidFill>
            </a:endParaRPr>
          </a:p>
        </p:txBody>
      </p:sp>
      <p:sp>
        <p:nvSpPr>
          <p:cNvPr id="8" name="Footer Placeholder 7"/>
          <p:cNvSpPr>
            <a:spLocks noGrp="1"/>
          </p:cNvSpPr>
          <p:nvPr>
            <p:ph type="ftr" sz="quarter" idx="11"/>
          </p:nvPr>
        </p:nvSpPr>
        <p:spPr/>
        <p:txBody>
          <a:bodyPr/>
          <a:lstStyle/>
          <a:p>
            <a:r>
              <a:rPr lang="en-GB" smtClean="0">
                <a:solidFill>
                  <a:srgbClr val="205867">
                    <a:tint val="75000"/>
                  </a:srgbClr>
                </a:solidFill>
              </a:rPr>
              <a:t>Twitter @ecfHEALTH    </a:t>
            </a:r>
            <a:endParaRPr lang="en-GB">
              <a:solidFill>
                <a:srgbClr val="205867">
                  <a:tint val="75000"/>
                </a:srgbClr>
              </a:solidFill>
            </a:endParaRPr>
          </a:p>
        </p:txBody>
      </p:sp>
      <p:sp>
        <p:nvSpPr>
          <p:cNvPr id="9" name="Slide Number Placeholder 8"/>
          <p:cNvSpPr>
            <a:spLocks noGrp="1"/>
          </p:cNvSpPr>
          <p:nvPr>
            <p:ph type="sldNum" sz="quarter" idx="12"/>
          </p:nvPr>
        </p:nvSpPr>
        <p:spPr/>
        <p:txBody>
          <a:bodyPr/>
          <a:lstStyle/>
          <a:p>
            <a:fld id="{B1ADE399-9B5A-4FAF-BA84-527CF897852D}" type="slidenum">
              <a:rPr lang="en-GB" smtClean="0">
                <a:solidFill>
                  <a:srgbClr val="205867">
                    <a:tint val="75000"/>
                  </a:srgbClr>
                </a:solidFill>
              </a:rPr>
              <a:pPr/>
              <a:t>‹#›</a:t>
            </a:fld>
            <a:endParaRPr lang="en-GB">
              <a:solidFill>
                <a:srgbClr val="205867">
                  <a:tint val="75000"/>
                </a:srgbClr>
              </a:solidFill>
            </a:endParaRPr>
          </a:p>
        </p:txBody>
      </p:sp>
    </p:spTree>
    <p:extLst>
      <p:ext uri="{BB962C8B-B14F-4D97-AF65-F5344CB8AC3E}">
        <p14:creationId xmlns:p14="http://schemas.microsoft.com/office/powerpoint/2010/main" val="2340866791"/>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solidFill>
                  <a:srgbClr val="205867">
                    <a:tint val="75000"/>
                  </a:srgbClr>
                </a:solidFill>
              </a:rPr>
              <a:t>08 OCT 2015, Istanbul, HEPA</a:t>
            </a:r>
            <a:endParaRPr lang="en-GB">
              <a:solidFill>
                <a:srgbClr val="205867">
                  <a:tint val="75000"/>
                </a:srgbClr>
              </a:solidFill>
            </a:endParaRPr>
          </a:p>
        </p:txBody>
      </p:sp>
      <p:sp>
        <p:nvSpPr>
          <p:cNvPr id="4" name="Footer Placeholder 3"/>
          <p:cNvSpPr>
            <a:spLocks noGrp="1"/>
          </p:cNvSpPr>
          <p:nvPr>
            <p:ph type="ftr" sz="quarter" idx="11"/>
          </p:nvPr>
        </p:nvSpPr>
        <p:spPr/>
        <p:txBody>
          <a:bodyPr/>
          <a:lstStyle/>
          <a:p>
            <a:r>
              <a:rPr lang="en-GB" smtClean="0">
                <a:solidFill>
                  <a:srgbClr val="205867">
                    <a:tint val="75000"/>
                  </a:srgbClr>
                </a:solidFill>
              </a:rPr>
              <a:t>Twitter @ecfHEALTH    </a:t>
            </a:r>
            <a:endParaRPr lang="en-GB">
              <a:solidFill>
                <a:srgbClr val="205867">
                  <a:tint val="75000"/>
                </a:srgbClr>
              </a:solidFill>
            </a:endParaRPr>
          </a:p>
        </p:txBody>
      </p:sp>
      <p:sp>
        <p:nvSpPr>
          <p:cNvPr id="5" name="Slide Number Placeholder 4"/>
          <p:cNvSpPr>
            <a:spLocks noGrp="1"/>
          </p:cNvSpPr>
          <p:nvPr>
            <p:ph type="sldNum" sz="quarter" idx="12"/>
          </p:nvPr>
        </p:nvSpPr>
        <p:spPr/>
        <p:txBody>
          <a:bodyPr/>
          <a:lstStyle/>
          <a:p>
            <a:fld id="{B1ADE399-9B5A-4FAF-BA84-527CF897852D}" type="slidenum">
              <a:rPr lang="en-GB" smtClean="0">
                <a:solidFill>
                  <a:srgbClr val="205867">
                    <a:tint val="75000"/>
                  </a:srgbClr>
                </a:solidFill>
              </a:rPr>
              <a:pPr/>
              <a:t>‹#›</a:t>
            </a:fld>
            <a:endParaRPr lang="en-GB">
              <a:solidFill>
                <a:srgbClr val="205867">
                  <a:tint val="75000"/>
                </a:srgbClr>
              </a:solidFill>
            </a:endParaRPr>
          </a:p>
        </p:txBody>
      </p:sp>
    </p:spTree>
    <p:extLst>
      <p:ext uri="{BB962C8B-B14F-4D97-AF65-F5344CB8AC3E}">
        <p14:creationId xmlns:p14="http://schemas.microsoft.com/office/powerpoint/2010/main" val="247248361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205867">
                    <a:tint val="75000"/>
                  </a:srgbClr>
                </a:solidFill>
              </a:rPr>
              <a:t>08 OCT 2015, Istanbul, HEPA</a:t>
            </a:r>
            <a:endParaRPr lang="en-GB">
              <a:solidFill>
                <a:srgbClr val="205867">
                  <a:tint val="75000"/>
                </a:srgbClr>
              </a:solidFill>
            </a:endParaRPr>
          </a:p>
        </p:txBody>
      </p:sp>
      <p:sp>
        <p:nvSpPr>
          <p:cNvPr id="3" name="Footer Placeholder 2"/>
          <p:cNvSpPr>
            <a:spLocks noGrp="1"/>
          </p:cNvSpPr>
          <p:nvPr>
            <p:ph type="ftr" sz="quarter" idx="11"/>
          </p:nvPr>
        </p:nvSpPr>
        <p:spPr/>
        <p:txBody>
          <a:bodyPr/>
          <a:lstStyle/>
          <a:p>
            <a:r>
              <a:rPr lang="en-GB" smtClean="0">
                <a:solidFill>
                  <a:srgbClr val="205867">
                    <a:tint val="75000"/>
                  </a:srgbClr>
                </a:solidFill>
              </a:rPr>
              <a:t>Twitter @ecfHEALTH    </a:t>
            </a:r>
            <a:endParaRPr lang="en-GB">
              <a:solidFill>
                <a:srgbClr val="205867">
                  <a:tint val="75000"/>
                </a:srgbClr>
              </a:solidFill>
            </a:endParaRPr>
          </a:p>
        </p:txBody>
      </p:sp>
      <p:sp>
        <p:nvSpPr>
          <p:cNvPr id="4" name="Slide Number Placeholder 3"/>
          <p:cNvSpPr>
            <a:spLocks noGrp="1"/>
          </p:cNvSpPr>
          <p:nvPr>
            <p:ph type="sldNum" sz="quarter" idx="12"/>
          </p:nvPr>
        </p:nvSpPr>
        <p:spPr/>
        <p:txBody>
          <a:bodyPr/>
          <a:lstStyle/>
          <a:p>
            <a:fld id="{B1ADE399-9B5A-4FAF-BA84-527CF897852D}" type="slidenum">
              <a:rPr lang="en-GB" smtClean="0">
                <a:solidFill>
                  <a:srgbClr val="205867">
                    <a:tint val="75000"/>
                  </a:srgbClr>
                </a:solidFill>
              </a:rPr>
              <a:pPr/>
              <a:t>‹#›</a:t>
            </a:fld>
            <a:endParaRPr lang="en-GB">
              <a:solidFill>
                <a:srgbClr val="205867">
                  <a:tint val="75000"/>
                </a:srgbClr>
              </a:solidFill>
            </a:endParaRPr>
          </a:p>
        </p:txBody>
      </p:sp>
    </p:spTree>
    <p:extLst>
      <p:ext uri="{BB962C8B-B14F-4D97-AF65-F5344CB8AC3E}">
        <p14:creationId xmlns:p14="http://schemas.microsoft.com/office/powerpoint/2010/main" val="314286423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srgbClr val="205867">
                    <a:tint val="75000"/>
                  </a:srgbClr>
                </a:solidFill>
              </a:rPr>
              <a:t>08 OCT 2015, Istanbul, HEPA</a:t>
            </a:r>
            <a:endParaRPr lang="en-GB">
              <a:solidFill>
                <a:srgbClr val="205867">
                  <a:tint val="75000"/>
                </a:srgbClr>
              </a:solidFill>
            </a:endParaRPr>
          </a:p>
        </p:txBody>
      </p:sp>
      <p:sp>
        <p:nvSpPr>
          <p:cNvPr id="6" name="Footer Placeholder 5"/>
          <p:cNvSpPr>
            <a:spLocks noGrp="1"/>
          </p:cNvSpPr>
          <p:nvPr>
            <p:ph type="ftr" sz="quarter" idx="11"/>
          </p:nvPr>
        </p:nvSpPr>
        <p:spPr/>
        <p:txBody>
          <a:bodyPr/>
          <a:lstStyle/>
          <a:p>
            <a:r>
              <a:rPr lang="en-GB" smtClean="0">
                <a:solidFill>
                  <a:srgbClr val="205867">
                    <a:tint val="75000"/>
                  </a:srgbClr>
                </a:solidFill>
              </a:rPr>
              <a:t>Twitter @ecfHEALTH    </a:t>
            </a:r>
            <a:endParaRPr lang="en-GB">
              <a:solidFill>
                <a:srgbClr val="205867">
                  <a:tint val="75000"/>
                </a:srgbClr>
              </a:solidFill>
            </a:endParaRPr>
          </a:p>
        </p:txBody>
      </p:sp>
      <p:sp>
        <p:nvSpPr>
          <p:cNvPr id="7" name="Slide Number Placeholder 6"/>
          <p:cNvSpPr>
            <a:spLocks noGrp="1"/>
          </p:cNvSpPr>
          <p:nvPr>
            <p:ph type="sldNum" sz="quarter" idx="12"/>
          </p:nvPr>
        </p:nvSpPr>
        <p:spPr/>
        <p:txBody>
          <a:bodyPr/>
          <a:lstStyle/>
          <a:p>
            <a:fld id="{B1ADE399-9B5A-4FAF-BA84-527CF897852D}" type="slidenum">
              <a:rPr lang="en-GB" smtClean="0">
                <a:solidFill>
                  <a:srgbClr val="205867">
                    <a:tint val="75000"/>
                  </a:srgbClr>
                </a:solidFill>
              </a:rPr>
              <a:pPr/>
              <a:t>‹#›</a:t>
            </a:fld>
            <a:endParaRPr lang="en-GB">
              <a:solidFill>
                <a:srgbClr val="205867">
                  <a:tint val="75000"/>
                </a:srgbClr>
              </a:solidFill>
            </a:endParaRPr>
          </a:p>
        </p:txBody>
      </p:sp>
    </p:spTree>
    <p:extLst>
      <p:ext uri="{BB962C8B-B14F-4D97-AF65-F5344CB8AC3E}">
        <p14:creationId xmlns:p14="http://schemas.microsoft.com/office/powerpoint/2010/main" val="312715987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solidFill>
                  <a:srgbClr val="205867">
                    <a:tint val="75000"/>
                  </a:srgbClr>
                </a:solidFill>
              </a:rPr>
              <a:t>08 OCT 2015, Istanbul, HEPA</a:t>
            </a:r>
            <a:endParaRPr lang="en-GB">
              <a:solidFill>
                <a:srgbClr val="205867">
                  <a:tint val="75000"/>
                </a:srgbClr>
              </a:solidFill>
            </a:endParaRPr>
          </a:p>
        </p:txBody>
      </p:sp>
      <p:sp>
        <p:nvSpPr>
          <p:cNvPr id="5" name="Footer Placeholder 4"/>
          <p:cNvSpPr>
            <a:spLocks noGrp="1"/>
          </p:cNvSpPr>
          <p:nvPr>
            <p:ph type="ftr" sz="quarter" idx="11"/>
          </p:nvPr>
        </p:nvSpPr>
        <p:spPr/>
        <p:txBody>
          <a:bodyPr/>
          <a:lstStyle/>
          <a:p>
            <a:r>
              <a:rPr lang="en-GB" smtClean="0">
                <a:solidFill>
                  <a:srgbClr val="205867">
                    <a:tint val="75000"/>
                  </a:srgbClr>
                </a:solidFill>
              </a:rPr>
              <a:t>Twitter @ecfHEALTH    </a:t>
            </a:r>
            <a:endParaRPr lang="en-GB">
              <a:solidFill>
                <a:srgbClr val="205867">
                  <a:tint val="75000"/>
                </a:srgbClr>
              </a:solidFill>
            </a:endParaRPr>
          </a:p>
        </p:txBody>
      </p:sp>
      <p:sp>
        <p:nvSpPr>
          <p:cNvPr id="6" name="Slide Number Placeholder 5"/>
          <p:cNvSpPr>
            <a:spLocks noGrp="1"/>
          </p:cNvSpPr>
          <p:nvPr>
            <p:ph type="sldNum" sz="quarter" idx="12"/>
          </p:nvPr>
        </p:nvSpPr>
        <p:spPr/>
        <p:txBody>
          <a:bodyPr/>
          <a:lstStyle/>
          <a:p>
            <a:fld id="{B1ADE399-9B5A-4FAF-BA84-527CF897852D}" type="slidenum">
              <a:rPr lang="en-GB" smtClean="0">
                <a:solidFill>
                  <a:srgbClr val="205867">
                    <a:tint val="75000"/>
                  </a:srgbClr>
                </a:solidFill>
              </a:rPr>
              <a:pPr/>
              <a:t>‹#›</a:t>
            </a:fld>
            <a:endParaRPr lang="en-GB">
              <a:solidFill>
                <a:srgbClr val="205867">
                  <a:tint val="75000"/>
                </a:srgbClr>
              </a:solidFill>
            </a:endParaRPr>
          </a:p>
        </p:txBody>
      </p:sp>
    </p:spTree>
    <p:extLst>
      <p:ext uri="{BB962C8B-B14F-4D97-AF65-F5344CB8AC3E}">
        <p14:creationId xmlns:p14="http://schemas.microsoft.com/office/powerpoint/2010/main" val="1552416977"/>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srgbClr val="205867">
                    <a:tint val="75000"/>
                  </a:srgbClr>
                </a:solidFill>
              </a:rPr>
              <a:t>08 OCT 2015, Istanbul, HEPA</a:t>
            </a:r>
            <a:endParaRPr lang="en-GB">
              <a:solidFill>
                <a:srgbClr val="205867">
                  <a:tint val="75000"/>
                </a:srgbClr>
              </a:solidFill>
            </a:endParaRPr>
          </a:p>
        </p:txBody>
      </p:sp>
      <p:sp>
        <p:nvSpPr>
          <p:cNvPr id="6" name="Footer Placeholder 5"/>
          <p:cNvSpPr>
            <a:spLocks noGrp="1"/>
          </p:cNvSpPr>
          <p:nvPr>
            <p:ph type="ftr" sz="quarter" idx="11"/>
          </p:nvPr>
        </p:nvSpPr>
        <p:spPr/>
        <p:txBody>
          <a:bodyPr/>
          <a:lstStyle/>
          <a:p>
            <a:r>
              <a:rPr lang="en-GB" smtClean="0">
                <a:solidFill>
                  <a:srgbClr val="205867">
                    <a:tint val="75000"/>
                  </a:srgbClr>
                </a:solidFill>
              </a:rPr>
              <a:t>Twitter @ecfHEALTH    </a:t>
            </a:r>
            <a:endParaRPr lang="en-GB">
              <a:solidFill>
                <a:srgbClr val="205867">
                  <a:tint val="75000"/>
                </a:srgbClr>
              </a:solidFill>
            </a:endParaRPr>
          </a:p>
        </p:txBody>
      </p:sp>
      <p:sp>
        <p:nvSpPr>
          <p:cNvPr id="7" name="Slide Number Placeholder 6"/>
          <p:cNvSpPr>
            <a:spLocks noGrp="1"/>
          </p:cNvSpPr>
          <p:nvPr>
            <p:ph type="sldNum" sz="quarter" idx="12"/>
          </p:nvPr>
        </p:nvSpPr>
        <p:spPr/>
        <p:txBody>
          <a:bodyPr/>
          <a:lstStyle/>
          <a:p>
            <a:fld id="{B1ADE399-9B5A-4FAF-BA84-527CF897852D}" type="slidenum">
              <a:rPr lang="en-GB" smtClean="0">
                <a:solidFill>
                  <a:srgbClr val="205867">
                    <a:tint val="75000"/>
                  </a:srgbClr>
                </a:solidFill>
              </a:rPr>
              <a:pPr/>
              <a:t>‹#›</a:t>
            </a:fld>
            <a:endParaRPr lang="en-GB">
              <a:solidFill>
                <a:srgbClr val="205867">
                  <a:tint val="75000"/>
                </a:srgbClr>
              </a:solidFill>
            </a:endParaRPr>
          </a:p>
        </p:txBody>
      </p:sp>
    </p:spTree>
    <p:extLst>
      <p:ext uri="{BB962C8B-B14F-4D97-AF65-F5344CB8AC3E}">
        <p14:creationId xmlns:p14="http://schemas.microsoft.com/office/powerpoint/2010/main" val="307872549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solidFill>
                  <a:srgbClr val="205867">
                    <a:tint val="75000"/>
                  </a:srgbClr>
                </a:solidFill>
              </a:rPr>
              <a:t>08 OCT 2015, Istanbul, HEPA</a:t>
            </a:r>
            <a:endParaRPr lang="en-GB">
              <a:solidFill>
                <a:srgbClr val="205867">
                  <a:tint val="75000"/>
                </a:srgbClr>
              </a:solidFill>
            </a:endParaRPr>
          </a:p>
        </p:txBody>
      </p:sp>
      <p:sp>
        <p:nvSpPr>
          <p:cNvPr id="5" name="Footer Placeholder 4"/>
          <p:cNvSpPr>
            <a:spLocks noGrp="1"/>
          </p:cNvSpPr>
          <p:nvPr>
            <p:ph type="ftr" sz="quarter" idx="11"/>
          </p:nvPr>
        </p:nvSpPr>
        <p:spPr/>
        <p:txBody>
          <a:bodyPr/>
          <a:lstStyle/>
          <a:p>
            <a:r>
              <a:rPr lang="en-GB" smtClean="0">
                <a:solidFill>
                  <a:srgbClr val="205867">
                    <a:tint val="75000"/>
                  </a:srgbClr>
                </a:solidFill>
              </a:rPr>
              <a:t>Twitter @ecfHEALTH    </a:t>
            </a:r>
            <a:endParaRPr lang="en-GB">
              <a:solidFill>
                <a:srgbClr val="205867">
                  <a:tint val="75000"/>
                </a:srgbClr>
              </a:solidFill>
            </a:endParaRPr>
          </a:p>
        </p:txBody>
      </p:sp>
      <p:sp>
        <p:nvSpPr>
          <p:cNvPr id="6" name="Slide Number Placeholder 5"/>
          <p:cNvSpPr>
            <a:spLocks noGrp="1"/>
          </p:cNvSpPr>
          <p:nvPr>
            <p:ph type="sldNum" sz="quarter" idx="12"/>
          </p:nvPr>
        </p:nvSpPr>
        <p:spPr/>
        <p:txBody>
          <a:bodyPr/>
          <a:lstStyle/>
          <a:p>
            <a:fld id="{B1ADE399-9B5A-4FAF-BA84-527CF897852D}" type="slidenum">
              <a:rPr lang="en-GB" smtClean="0">
                <a:solidFill>
                  <a:srgbClr val="205867">
                    <a:tint val="75000"/>
                  </a:srgbClr>
                </a:solidFill>
              </a:rPr>
              <a:pPr/>
              <a:t>‹#›</a:t>
            </a:fld>
            <a:endParaRPr lang="en-GB">
              <a:solidFill>
                <a:srgbClr val="205867">
                  <a:tint val="75000"/>
                </a:srgbClr>
              </a:solidFill>
            </a:endParaRPr>
          </a:p>
        </p:txBody>
      </p:sp>
    </p:spTree>
    <p:extLst>
      <p:ext uri="{BB962C8B-B14F-4D97-AF65-F5344CB8AC3E}">
        <p14:creationId xmlns:p14="http://schemas.microsoft.com/office/powerpoint/2010/main" val="2035057364"/>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solidFill>
                  <a:srgbClr val="205867">
                    <a:tint val="75000"/>
                  </a:srgbClr>
                </a:solidFill>
              </a:rPr>
              <a:t>08 OCT 2015, Istanbul, HEPA</a:t>
            </a:r>
            <a:endParaRPr lang="en-GB">
              <a:solidFill>
                <a:srgbClr val="205867">
                  <a:tint val="75000"/>
                </a:srgbClr>
              </a:solidFill>
            </a:endParaRPr>
          </a:p>
        </p:txBody>
      </p:sp>
      <p:sp>
        <p:nvSpPr>
          <p:cNvPr id="5" name="Footer Placeholder 4"/>
          <p:cNvSpPr>
            <a:spLocks noGrp="1"/>
          </p:cNvSpPr>
          <p:nvPr>
            <p:ph type="ftr" sz="quarter" idx="11"/>
          </p:nvPr>
        </p:nvSpPr>
        <p:spPr/>
        <p:txBody>
          <a:bodyPr/>
          <a:lstStyle/>
          <a:p>
            <a:r>
              <a:rPr lang="en-GB" smtClean="0">
                <a:solidFill>
                  <a:srgbClr val="205867">
                    <a:tint val="75000"/>
                  </a:srgbClr>
                </a:solidFill>
              </a:rPr>
              <a:t>Twitter @ecfHEALTH    </a:t>
            </a:r>
            <a:endParaRPr lang="en-GB">
              <a:solidFill>
                <a:srgbClr val="205867">
                  <a:tint val="75000"/>
                </a:srgbClr>
              </a:solidFill>
            </a:endParaRPr>
          </a:p>
        </p:txBody>
      </p:sp>
      <p:sp>
        <p:nvSpPr>
          <p:cNvPr id="6" name="Slide Number Placeholder 5"/>
          <p:cNvSpPr>
            <a:spLocks noGrp="1"/>
          </p:cNvSpPr>
          <p:nvPr>
            <p:ph type="sldNum" sz="quarter" idx="12"/>
          </p:nvPr>
        </p:nvSpPr>
        <p:spPr/>
        <p:txBody>
          <a:bodyPr/>
          <a:lstStyle/>
          <a:p>
            <a:fld id="{B1ADE399-9B5A-4FAF-BA84-527CF897852D}" type="slidenum">
              <a:rPr lang="en-GB" smtClean="0">
                <a:solidFill>
                  <a:srgbClr val="205867">
                    <a:tint val="75000"/>
                  </a:srgbClr>
                </a:solidFill>
              </a:rPr>
              <a:pPr/>
              <a:t>‹#›</a:t>
            </a:fld>
            <a:endParaRPr lang="en-GB">
              <a:solidFill>
                <a:srgbClr val="205867">
                  <a:tint val="75000"/>
                </a:srgbClr>
              </a:solidFill>
            </a:endParaRPr>
          </a:p>
        </p:txBody>
      </p:sp>
    </p:spTree>
    <p:extLst>
      <p:ext uri="{BB962C8B-B14F-4D97-AF65-F5344CB8AC3E}">
        <p14:creationId xmlns:p14="http://schemas.microsoft.com/office/powerpoint/2010/main" val="145162117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US" smtClean="0"/>
              <a:t>08 OCT 2015, Istanbul, HEPA</a:t>
            </a:r>
            <a:endParaRPr lang="en-GB"/>
          </a:p>
        </p:txBody>
      </p:sp>
      <p:sp>
        <p:nvSpPr>
          <p:cNvPr id="5" name="Footer Placeholder 4"/>
          <p:cNvSpPr>
            <a:spLocks noGrp="1"/>
          </p:cNvSpPr>
          <p:nvPr>
            <p:ph type="ftr" sz="quarter" idx="11"/>
          </p:nvPr>
        </p:nvSpPr>
        <p:spPr/>
        <p:txBody>
          <a:bodyPr/>
          <a:lstStyle/>
          <a:p>
            <a:r>
              <a:rPr lang="en-GB" smtClean="0"/>
              <a:t>Twitter @ecfHEALTH    </a:t>
            </a:r>
            <a:endParaRPr lang="en-GB"/>
          </a:p>
        </p:txBody>
      </p:sp>
      <p:sp>
        <p:nvSpPr>
          <p:cNvPr id="6" name="Slide Number Placeholder 5"/>
          <p:cNvSpPr>
            <a:spLocks noGrp="1"/>
          </p:cNvSpPr>
          <p:nvPr>
            <p:ph type="sldNum" sz="quarter" idx="12"/>
          </p:nvPr>
        </p:nvSpPr>
        <p:spPr/>
        <p:txBody>
          <a:bodyPr/>
          <a:lstStyle/>
          <a:p>
            <a:fld id="{76C94B05-DA8F-4D21-8639-D7421CEAE45A}" type="slidenum">
              <a:rPr lang="en-GB" smtClean="0"/>
              <a:t>‹#›</a:t>
            </a:fld>
            <a:endParaRPr lang="en-GB"/>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08 OCT 2015, Istanbul, HEPA</a:t>
            </a:r>
            <a:endParaRPr lang="en-GB"/>
          </a:p>
        </p:txBody>
      </p:sp>
      <p:sp>
        <p:nvSpPr>
          <p:cNvPr id="5" name="Footer Placeholder 4"/>
          <p:cNvSpPr>
            <a:spLocks noGrp="1"/>
          </p:cNvSpPr>
          <p:nvPr>
            <p:ph type="ftr" sz="quarter" idx="11"/>
          </p:nvPr>
        </p:nvSpPr>
        <p:spPr/>
        <p:txBody>
          <a:bodyPr/>
          <a:lstStyle/>
          <a:p>
            <a:r>
              <a:rPr lang="en-GB" smtClean="0"/>
              <a:t>Twitter @ecfHEALTH    </a:t>
            </a:r>
            <a:endParaRPr lang="en-GB"/>
          </a:p>
        </p:txBody>
      </p:sp>
      <p:sp>
        <p:nvSpPr>
          <p:cNvPr id="6" name="Slide Number Placeholder 5"/>
          <p:cNvSpPr>
            <a:spLocks noGrp="1"/>
          </p:cNvSpPr>
          <p:nvPr>
            <p:ph type="sldNum" sz="quarter" idx="12"/>
          </p:nvPr>
        </p:nvSpPr>
        <p:spPr/>
        <p:txBody>
          <a:bodyPr/>
          <a:lstStyle/>
          <a:p>
            <a:fld id="{76C94B05-DA8F-4D21-8639-D7421CEAE45A}" type="slidenum">
              <a:rPr lang="en-GB" smtClean="0"/>
              <a:t>‹#›</a:t>
            </a:fld>
            <a:endParaRPr lang="en-GB"/>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08 OCT 2015, Istanbul, HEPA</a:t>
            </a:r>
            <a:endParaRPr lang="en-GB"/>
          </a:p>
        </p:txBody>
      </p:sp>
      <p:sp>
        <p:nvSpPr>
          <p:cNvPr id="5" name="Footer Placeholder 4"/>
          <p:cNvSpPr>
            <a:spLocks noGrp="1"/>
          </p:cNvSpPr>
          <p:nvPr>
            <p:ph type="ftr" sz="quarter" idx="11"/>
          </p:nvPr>
        </p:nvSpPr>
        <p:spPr/>
        <p:txBody>
          <a:bodyPr/>
          <a:lstStyle/>
          <a:p>
            <a:r>
              <a:rPr lang="en-GB" smtClean="0"/>
              <a:t>Twitter @ecfHEALTH    </a:t>
            </a:r>
            <a:endParaRPr lang="en-GB"/>
          </a:p>
        </p:txBody>
      </p:sp>
      <p:sp>
        <p:nvSpPr>
          <p:cNvPr id="6" name="Slide Number Placeholder 5"/>
          <p:cNvSpPr>
            <a:spLocks noGrp="1"/>
          </p:cNvSpPr>
          <p:nvPr>
            <p:ph type="sldNum" sz="quarter" idx="12"/>
          </p:nvPr>
        </p:nvSpPr>
        <p:spPr/>
        <p:txBody>
          <a:bodyPr/>
          <a:lstStyle/>
          <a:p>
            <a:fld id="{76C94B05-DA8F-4D21-8639-D7421CEAE45A}" type="slidenum">
              <a:rPr lang="en-GB" smtClean="0"/>
              <a:t>‹#›</a:t>
            </a:fld>
            <a:endParaRPr lang="en-GB"/>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US" smtClean="0"/>
              <a:t>08 OCT 2015, Istanbul, HEPA</a:t>
            </a:r>
            <a:endParaRPr lang="en-GB"/>
          </a:p>
        </p:txBody>
      </p:sp>
      <p:sp>
        <p:nvSpPr>
          <p:cNvPr id="6" name="Footer Placeholder 5"/>
          <p:cNvSpPr>
            <a:spLocks noGrp="1"/>
          </p:cNvSpPr>
          <p:nvPr>
            <p:ph type="ftr" sz="quarter" idx="11"/>
          </p:nvPr>
        </p:nvSpPr>
        <p:spPr/>
        <p:txBody>
          <a:bodyPr/>
          <a:lstStyle/>
          <a:p>
            <a:r>
              <a:rPr lang="en-GB" smtClean="0"/>
              <a:t>Twitter @ecfHEALTH    </a:t>
            </a:r>
            <a:endParaRPr lang="en-GB"/>
          </a:p>
        </p:txBody>
      </p:sp>
      <p:sp>
        <p:nvSpPr>
          <p:cNvPr id="7" name="Slide Number Placeholder 6"/>
          <p:cNvSpPr>
            <a:spLocks noGrp="1"/>
          </p:cNvSpPr>
          <p:nvPr>
            <p:ph type="sldNum" sz="quarter" idx="12"/>
          </p:nvPr>
        </p:nvSpPr>
        <p:spPr/>
        <p:txBody>
          <a:bodyPr/>
          <a:lstStyle/>
          <a:p>
            <a:fld id="{76C94B05-DA8F-4D21-8639-D7421CEAE45A}" type="slidenum">
              <a:rPr lang="en-GB" smtClean="0"/>
              <a:t>‹#›</a:t>
            </a:fld>
            <a:endParaRPr lang="en-GB"/>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t>08 OCT 2015, Istanbul, HEPA</a:t>
            </a:r>
            <a:endParaRPr lang="en-GB"/>
          </a:p>
        </p:txBody>
      </p:sp>
      <p:sp>
        <p:nvSpPr>
          <p:cNvPr id="8" name="Footer Placeholder 7"/>
          <p:cNvSpPr>
            <a:spLocks noGrp="1"/>
          </p:cNvSpPr>
          <p:nvPr>
            <p:ph type="ftr" sz="quarter" idx="11"/>
          </p:nvPr>
        </p:nvSpPr>
        <p:spPr/>
        <p:txBody>
          <a:bodyPr/>
          <a:lstStyle/>
          <a:p>
            <a:r>
              <a:rPr lang="en-GB" smtClean="0"/>
              <a:t>Twitter @ecfHEALTH    </a:t>
            </a:r>
            <a:endParaRPr lang="en-GB"/>
          </a:p>
        </p:txBody>
      </p:sp>
      <p:sp>
        <p:nvSpPr>
          <p:cNvPr id="9" name="Slide Number Placeholder 8"/>
          <p:cNvSpPr>
            <a:spLocks noGrp="1"/>
          </p:cNvSpPr>
          <p:nvPr>
            <p:ph type="sldNum" sz="quarter" idx="12"/>
          </p:nvPr>
        </p:nvSpPr>
        <p:spPr/>
        <p:txBody>
          <a:bodyPr/>
          <a:lstStyle/>
          <a:p>
            <a:fld id="{76C94B05-DA8F-4D21-8639-D7421CEAE45A}" type="slidenum">
              <a:rPr lang="en-GB" smtClean="0"/>
              <a:t>‹#›</a:t>
            </a:fld>
            <a:endParaRPr lang="en-GB"/>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t>08 OCT 2015, Istanbul, HEPA</a:t>
            </a:r>
            <a:endParaRPr lang="en-GB"/>
          </a:p>
        </p:txBody>
      </p:sp>
      <p:sp>
        <p:nvSpPr>
          <p:cNvPr id="4" name="Footer Placeholder 3"/>
          <p:cNvSpPr>
            <a:spLocks noGrp="1"/>
          </p:cNvSpPr>
          <p:nvPr>
            <p:ph type="ftr" sz="quarter" idx="11"/>
          </p:nvPr>
        </p:nvSpPr>
        <p:spPr/>
        <p:txBody>
          <a:bodyPr/>
          <a:lstStyle/>
          <a:p>
            <a:r>
              <a:rPr lang="en-GB" smtClean="0"/>
              <a:t>Twitter @ecfHEALTH    </a:t>
            </a:r>
            <a:endParaRPr lang="en-GB"/>
          </a:p>
        </p:txBody>
      </p:sp>
      <p:sp>
        <p:nvSpPr>
          <p:cNvPr id="5" name="Slide Number Placeholder 4"/>
          <p:cNvSpPr>
            <a:spLocks noGrp="1"/>
          </p:cNvSpPr>
          <p:nvPr>
            <p:ph type="sldNum" sz="quarter" idx="12"/>
          </p:nvPr>
        </p:nvSpPr>
        <p:spPr/>
        <p:txBody>
          <a:bodyPr/>
          <a:lstStyle/>
          <a:p>
            <a:fld id="{76C94B05-DA8F-4D21-8639-D7421CEAE45A}" type="slidenum">
              <a:rPr lang="en-GB" smtClean="0"/>
              <a:t>‹#›</a:t>
            </a:fld>
            <a:endParaRPr lang="en-GB"/>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08 OCT 2015, Istanbul, HEPA</a:t>
            </a:r>
            <a:endParaRPr lang="en-GB"/>
          </a:p>
        </p:txBody>
      </p:sp>
      <p:sp>
        <p:nvSpPr>
          <p:cNvPr id="3" name="Footer Placeholder 2"/>
          <p:cNvSpPr>
            <a:spLocks noGrp="1"/>
          </p:cNvSpPr>
          <p:nvPr>
            <p:ph type="ftr" sz="quarter" idx="11"/>
          </p:nvPr>
        </p:nvSpPr>
        <p:spPr/>
        <p:txBody>
          <a:bodyPr/>
          <a:lstStyle/>
          <a:p>
            <a:r>
              <a:rPr lang="en-GB" smtClean="0"/>
              <a:t>Twitter @ecfHEALTH    </a:t>
            </a:r>
            <a:endParaRPr lang="en-GB"/>
          </a:p>
        </p:txBody>
      </p:sp>
      <p:sp>
        <p:nvSpPr>
          <p:cNvPr id="4" name="Slide Number Placeholder 3"/>
          <p:cNvSpPr>
            <a:spLocks noGrp="1"/>
          </p:cNvSpPr>
          <p:nvPr>
            <p:ph type="sldNum" sz="quarter" idx="12"/>
          </p:nvPr>
        </p:nvSpPr>
        <p:spPr/>
        <p:txBody>
          <a:bodyPr/>
          <a:lstStyle/>
          <a:p>
            <a:fld id="{76C94B05-DA8F-4D21-8639-D7421CEAE45A}" type="slidenum">
              <a:rPr lang="en-GB" smtClean="0"/>
              <a:t>‹#›</a:t>
            </a:fld>
            <a:endParaRPr lang="en-GB"/>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srgbClr val="205867">
                    <a:tint val="75000"/>
                  </a:srgbClr>
                </a:solidFill>
              </a:rPr>
              <a:t>08 OCT 2015, Istanbul, HEPA</a:t>
            </a:r>
            <a:endParaRPr lang="en-GB">
              <a:solidFill>
                <a:srgbClr val="205867">
                  <a:tint val="75000"/>
                </a:srgbClr>
              </a:solidFill>
            </a:endParaRPr>
          </a:p>
        </p:txBody>
      </p:sp>
      <p:sp>
        <p:nvSpPr>
          <p:cNvPr id="5" name="Footer Placeholder 4"/>
          <p:cNvSpPr>
            <a:spLocks noGrp="1"/>
          </p:cNvSpPr>
          <p:nvPr>
            <p:ph type="ftr" sz="quarter" idx="11"/>
          </p:nvPr>
        </p:nvSpPr>
        <p:spPr/>
        <p:txBody>
          <a:bodyPr/>
          <a:lstStyle/>
          <a:p>
            <a:r>
              <a:rPr lang="en-GB" smtClean="0">
                <a:solidFill>
                  <a:srgbClr val="205867">
                    <a:tint val="75000"/>
                  </a:srgbClr>
                </a:solidFill>
              </a:rPr>
              <a:t>Twitter @ecfHEALTH    </a:t>
            </a:r>
            <a:endParaRPr lang="en-GB">
              <a:solidFill>
                <a:srgbClr val="205867">
                  <a:tint val="75000"/>
                </a:srgbClr>
              </a:solidFill>
            </a:endParaRPr>
          </a:p>
        </p:txBody>
      </p:sp>
      <p:sp>
        <p:nvSpPr>
          <p:cNvPr id="6" name="Slide Number Placeholder 5"/>
          <p:cNvSpPr>
            <a:spLocks noGrp="1"/>
          </p:cNvSpPr>
          <p:nvPr>
            <p:ph type="sldNum" sz="quarter" idx="12"/>
          </p:nvPr>
        </p:nvSpPr>
        <p:spPr/>
        <p:txBody>
          <a:bodyPr/>
          <a:lstStyle/>
          <a:p>
            <a:fld id="{B1ADE399-9B5A-4FAF-BA84-527CF897852D}" type="slidenum">
              <a:rPr lang="en-GB" smtClean="0">
                <a:solidFill>
                  <a:srgbClr val="205867">
                    <a:tint val="75000"/>
                  </a:srgbClr>
                </a:solidFill>
              </a:rPr>
              <a:pPr/>
              <a:t>‹#›</a:t>
            </a:fld>
            <a:endParaRPr lang="en-GB">
              <a:solidFill>
                <a:srgbClr val="205867">
                  <a:tint val="75000"/>
                </a:srgbClr>
              </a:solidFill>
            </a:endParaRPr>
          </a:p>
        </p:txBody>
      </p:sp>
    </p:spTree>
    <p:extLst>
      <p:ext uri="{BB962C8B-B14F-4D97-AF65-F5344CB8AC3E}">
        <p14:creationId xmlns:p14="http://schemas.microsoft.com/office/powerpoint/2010/main" val="3224500502"/>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08 OCT 2015, Istanbul, HEPA</a:t>
            </a:r>
            <a:endParaRPr lang="en-GB"/>
          </a:p>
        </p:txBody>
      </p:sp>
      <p:sp>
        <p:nvSpPr>
          <p:cNvPr id="6" name="Footer Placeholder 5"/>
          <p:cNvSpPr>
            <a:spLocks noGrp="1"/>
          </p:cNvSpPr>
          <p:nvPr>
            <p:ph type="ftr" sz="quarter" idx="11"/>
          </p:nvPr>
        </p:nvSpPr>
        <p:spPr/>
        <p:txBody>
          <a:bodyPr/>
          <a:lstStyle/>
          <a:p>
            <a:r>
              <a:rPr lang="en-GB" smtClean="0"/>
              <a:t>Twitter @ecfHEALTH    </a:t>
            </a:r>
            <a:endParaRPr lang="en-GB"/>
          </a:p>
        </p:txBody>
      </p:sp>
      <p:sp>
        <p:nvSpPr>
          <p:cNvPr id="7" name="Slide Number Placeholder 6"/>
          <p:cNvSpPr>
            <a:spLocks noGrp="1"/>
          </p:cNvSpPr>
          <p:nvPr>
            <p:ph type="sldNum" sz="quarter" idx="12"/>
          </p:nvPr>
        </p:nvSpPr>
        <p:spPr/>
        <p:txBody>
          <a:bodyPr/>
          <a:lstStyle/>
          <a:p>
            <a:fld id="{76C94B05-DA8F-4D21-8639-D7421CEAE45A}" type="slidenum">
              <a:rPr lang="en-GB" smtClean="0"/>
              <a:t>‹#›</a:t>
            </a:fld>
            <a:endParaRPr lang="en-GB"/>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08 OCT 2015, Istanbul, HEPA</a:t>
            </a:r>
            <a:endParaRPr lang="en-GB"/>
          </a:p>
        </p:txBody>
      </p:sp>
      <p:sp>
        <p:nvSpPr>
          <p:cNvPr id="6" name="Footer Placeholder 5"/>
          <p:cNvSpPr>
            <a:spLocks noGrp="1"/>
          </p:cNvSpPr>
          <p:nvPr>
            <p:ph type="ftr" sz="quarter" idx="11"/>
          </p:nvPr>
        </p:nvSpPr>
        <p:spPr/>
        <p:txBody>
          <a:bodyPr/>
          <a:lstStyle/>
          <a:p>
            <a:r>
              <a:rPr lang="en-GB" smtClean="0"/>
              <a:t>Twitter @ecfHEALTH    </a:t>
            </a:r>
            <a:endParaRPr lang="en-GB"/>
          </a:p>
        </p:txBody>
      </p:sp>
      <p:sp>
        <p:nvSpPr>
          <p:cNvPr id="7" name="Slide Number Placeholder 6"/>
          <p:cNvSpPr>
            <a:spLocks noGrp="1"/>
          </p:cNvSpPr>
          <p:nvPr>
            <p:ph type="sldNum" sz="quarter" idx="12"/>
          </p:nvPr>
        </p:nvSpPr>
        <p:spPr/>
        <p:txBody>
          <a:bodyPr/>
          <a:lstStyle/>
          <a:p>
            <a:fld id="{76C94B05-DA8F-4D21-8639-D7421CEAE45A}" type="slidenum">
              <a:rPr lang="en-GB" smtClean="0"/>
              <a:t>‹#›</a:t>
            </a:fld>
            <a:endParaRPr lang="en-GB"/>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08 OCT 2015, Istanbul, HEPA</a:t>
            </a:r>
            <a:endParaRPr lang="en-GB"/>
          </a:p>
        </p:txBody>
      </p:sp>
      <p:sp>
        <p:nvSpPr>
          <p:cNvPr id="5" name="Footer Placeholder 4"/>
          <p:cNvSpPr>
            <a:spLocks noGrp="1"/>
          </p:cNvSpPr>
          <p:nvPr>
            <p:ph type="ftr" sz="quarter" idx="11"/>
          </p:nvPr>
        </p:nvSpPr>
        <p:spPr/>
        <p:txBody>
          <a:bodyPr/>
          <a:lstStyle/>
          <a:p>
            <a:r>
              <a:rPr lang="en-GB" smtClean="0"/>
              <a:t>Twitter @ecfHEALTH    </a:t>
            </a:r>
            <a:endParaRPr lang="en-GB"/>
          </a:p>
        </p:txBody>
      </p:sp>
      <p:sp>
        <p:nvSpPr>
          <p:cNvPr id="6" name="Slide Number Placeholder 5"/>
          <p:cNvSpPr>
            <a:spLocks noGrp="1"/>
          </p:cNvSpPr>
          <p:nvPr>
            <p:ph type="sldNum" sz="quarter" idx="12"/>
          </p:nvPr>
        </p:nvSpPr>
        <p:spPr/>
        <p:txBody>
          <a:bodyPr/>
          <a:lstStyle/>
          <a:p>
            <a:fld id="{76C94B05-DA8F-4D21-8639-D7421CEAE45A}" type="slidenum">
              <a:rPr lang="en-GB" smtClean="0"/>
              <a:t>‹#›</a:t>
            </a:fld>
            <a:endParaRPr lang="en-GB"/>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08 OCT 2015, Istanbul, HEPA</a:t>
            </a:r>
            <a:endParaRPr lang="en-GB"/>
          </a:p>
        </p:txBody>
      </p:sp>
      <p:sp>
        <p:nvSpPr>
          <p:cNvPr id="5" name="Footer Placeholder 4"/>
          <p:cNvSpPr>
            <a:spLocks noGrp="1"/>
          </p:cNvSpPr>
          <p:nvPr>
            <p:ph type="ftr" sz="quarter" idx="11"/>
          </p:nvPr>
        </p:nvSpPr>
        <p:spPr/>
        <p:txBody>
          <a:bodyPr/>
          <a:lstStyle/>
          <a:p>
            <a:r>
              <a:rPr lang="en-GB" smtClean="0"/>
              <a:t>Twitter @ecfHEALTH    </a:t>
            </a:r>
            <a:endParaRPr lang="en-GB"/>
          </a:p>
        </p:txBody>
      </p:sp>
      <p:sp>
        <p:nvSpPr>
          <p:cNvPr id="6" name="Slide Number Placeholder 5"/>
          <p:cNvSpPr>
            <a:spLocks noGrp="1"/>
          </p:cNvSpPr>
          <p:nvPr>
            <p:ph type="sldNum" sz="quarter" idx="12"/>
          </p:nvPr>
        </p:nvSpPr>
        <p:spPr/>
        <p:txBody>
          <a:bodyPr/>
          <a:lstStyle/>
          <a:p>
            <a:fld id="{76C94B05-DA8F-4D21-8639-D7421CEAE45A}" type="slidenum">
              <a:rPr lang="en-GB" smtClean="0"/>
              <a:t>‹#›</a:t>
            </a:fld>
            <a:endParaRPr lang="en-GB"/>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Foliennummernplatzhalter 3"/>
          <p:cNvSpPr>
            <a:spLocks noGrp="1"/>
          </p:cNvSpPr>
          <p:nvPr>
            <p:ph type="sldNum" sz="quarter" idx="10"/>
          </p:nvPr>
        </p:nvSpPr>
        <p:spPr/>
        <p:txBody>
          <a:bodyPr/>
          <a:lstStyle>
            <a:lvl1pPr>
              <a:defRPr smtClean="0"/>
            </a:lvl1pPr>
          </a:lstStyle>
          <a:p>
            <a:pPr>
              <a:defRPr/>
            </a:pPr>
            <a:fld id="{3721EB76-E7F1-4188-B7B6-9B8C3051A122}" type="slidenum">
              <a:rPr lang="de-DE" altLang="de-DE">
                <a:solidFill>
                  <a:srgbClr val="FFFFFF"/>
                </a:solidFill>
              </a:rPr>
              <a:pPr>
                <a:defRPr/>
              </a:pPr>
              <a:t>‹#›</a:t>
            </a:fld>
            <a:endParaRPr lang="de-DE" altLang="de-DE">
              <a:solidFill>
                <a:srgbClr val="FFFFFF"/>
              </a:solidFill>
            </a:endParaRPr>
          </a:p>
        </p:txBody>
      </p:sp>
    </p:spTree>
    <p:extLst>
      <p:ext uri="{BB962C8B-B14F-4D97-AF65-F5344CB8AC3E}">
        <p14:creationId xmlns:p14="http://schemas.microsoft.com/office/powerpoint/2010/main" val="655260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95536" y="1079500"/>
            <a:ext cx="8400802" cy="609600"/>
          </a:xfrm>
        </p:spPr>
        <p:txBody>
          <a:bodyPr/>
          <a:lstStyle/>
          <a:p>
            <a:r>
              <a:rPr lang="de-DE" smtClean="0"/>
              <a:t>Titelmasterformat durch Klicken bearbeiten</a:t>
            </a:r>
            <a:endParaRPr lang="de-DE"/>
          </a:p>
        </p:txBody>
      </p:sp>
      <p:sp>
        <p:nvSpPr>
          <p:cNvPr id="3" name="Inhaltsplatzhalter 2"/>
          <p:cNvSpPr>
            <a:spLocks noGrp="1"/>
          </p:cNvSpPr>
          <p:nvPr>
            <p:ph idx="1"/>
          </p:nvPr>
        </p:nvSpPr>
        <p:spPr>
          <a:xfrm>
            <a:off x="395536" y="1798638"/>
            <a:ext cx="8400802" cy="4191000"/>
          </a:xfrm>
        </p:spPr>
        <p:txBody>
          <a:bodyPr/>
          <a:lstStyle>
            <a:lvl1pPr>
              <a:buClr>
                <a:srgbClr val="234781"/>
              </a:buClr>
              <a:buSzPct val="110000"/>
              <a:buFont typeface="Arial" panose="020B0604020202020204" pitchFamily="34" charset="0"/>
              <a:buChar char="•"/>
              <a:defRPr/>
            </a:lvl1pPr>
            <a:lvl2pPr>
              <a:buClr>
                <a:srgbClr val="234781"/>
              </a:buClr>
              <a:defRPr/>
            </a:lvl2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Foliennummernplatzhalter 3"/>
          <p:cNvSpPr>
            <a:spLocks noGrp="1"/>
          </p:cNvSpPr>
          <p:nvPr>
            <p:ph type="sldNum" sz="quarter" idx="10"/>
          </p:nvPr>
        </p:nvSpPr>
        <p:spPr/>
        <p:txBody>
          <a:bodyPr/>
          <a:lstStyle>
            <a:lvl1pPr>
              <a:defRPr smtClean="0"/>
            </a:lvl1pPr>
          </a:lstStyle>
          <a:p>
            <a:pPr>
              <a:defRPr/>
            </a:pPr>
            <a:fld id="{4C2501E5-9594-42CF-AE9C-38B28EB41AA9}" type="slidenum">
              <a:rPr lang="de-DE" altLang="de-DE">
                <a:solidFill>
                  <a:srgbClr val="FFFFFF"/>
                </a:solidFill>
              </a:rPr>
              <a:pPr>
                <a:defRPr/>
              </a:pPr>
              <a:t>‹#›</a:t>
            </a:fld>
            <a:endParaRPr lang="de-DE" altLang="de-DE">
              <a:solidFill>
                <a:srgbClr val="FFFFFF"/>
              </a:solidFill>
            </a:endParaRPr>
          </a:p>
        </p:txBody>
      </p:sp>
      <p:sp>
        <p:nvSpPr>
          <p:cNvPr id="5" name="Fußzeilenplatzhalter 3"/>
          <p:cNvSpPr txBox="1">
            <a:spLocks noGrp="1"/>
          </p:cNvSpPr>
          <p:nvPr userDrawn="1"/>
        </p:nvSpPr>
        <p:spPr bwMode="auto">
          <a:xfrm>
            <a:off x="2168154" y="6381328"/>
            <a:ext cx="402237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altLang="de-DE" sz="1000" b="1" dirty="0" smtClean="0">
                <a:solidFill>
                  <a:srgbClr val="FFFFFF"/>
                </a:solidFill>
                <a:latin typeface="Calibri" panose="020F0502020204030204" pitchFamily="34" charset="0"/>
                <a:ea typeface="MS PGothic" pitchFamily="34" charset="-128"/>
              </a:rPr>
              <a:t>ECF  |  Rimini | May 2014</a:t>
            </a:r>
            <a:endParaRPr lang="de-DE" altLang="de-DE" sz="1000" b="1" dirty="0">
              <a:solidFill>
                <a:srgbClr val="FFFFFF"/>
              </a:solidFill>
              <a:latin typeface="Calibri" panose="020F0502020204030204" pitchFamily="34" charset="0"/>
              <a:ea typeface="MS PGothic" pitchFamily="34" charset="-128"/>
            </a:endParaRPr>
          </a:p>
          <a:p>
            <a:pPr eaLnBrk="0" fontAlgn="base" hangingPunct="0">
              <a:spcBef>
                <a:spcPct val="0"/>
              </a:spcBef>
              <a:spcAft>
                <a:spcPct val="0"/>
              </a:spcAft>
            </a:pPr>
            <a:endParaRPr lang="de-DE" altLang="de-DE" sz="1000" b="1" dirty="0">
              <a:solidFill>
                <a:srgbClr val="000000"/>
              </a:solidFill>
              <a:latin typeface="Calibri" panose="020F0502020204030204" pitchFamily="34" charset="0"/>
              <a:ea typeface="MS PGothic" pitchFamily="34" charset="-128"/>
            </a:endParaRPr>
          </a:p>
        </p:txBody>
      </p:sp>
    </p:spTree>
    <p:extLst>
      <p:ext uri="{BB962C8B-B14F-4D97-AF65-F5344CB8AC3E}">
        <p14:creationId xmlns:p14="http://schemas.microsoft.com/office/powerpoint/2010/main" val="17625311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oliennummernplatzhalter 3"/>
          <p:cNvSpPr>
            <a:spLocks noGrp="1"/>
          </p:cNvSpPr>
          <p:nvPr>
            <p:ph type="sldNum" sz="quarter" idx="10"/>
          </p:nvPr>
        </p:nvSpPr>
        <p:spPr/>
        <p:txBody>
          <a:bodyPr/>
          <a:lstStyle>
            <a:lvl1pPr>
              <a:defRPr smtClean="0"/>
            </a:lvl1pPr>
          </a:lstStyle>
          <a:p>
            <a:pPr>
              <a:defRPr/>
            </a:pPr>
            <a:fld id="{15F02516-BA8C-4833-B5BA-5626204986AD}" type="slidenum">
              <a:rPr lang="de-DE" altLang="de-DE">
                <a:solidFill>
                  <a:srgbClr val="FFFFFF"/>
                </a:solidFill>
              </a:rPr>
              <a:pPr>
                <a:defRPr/>
              </a:pPr>
              <a:t>‹#›</a:t>
            </a:fld>
            <a:endParaRPr lang="de-DE" altLang="de-DE">
              <a:solidFill>
                <a:srgbClr val="FFFFFF"/>
              </a:solidFill>
            </a:endParaRPr>
          </a:p>
        </p:txBody>
      </p:sp>
    </p:spTree>
    <p:extLst>
      <p:ext uri="{BB962C8B-B14F-4D97-AF65-F5344CB8AC3E}">
        <p14:creationId xmlns:p14="http://schemas.microsoft.com/office/powerpoint/2010/main" val="131163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719138" y="1798638"/>
            <a:ext cx="3962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33938" y="1798638"/>
            <a:ext cx="3962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4"/>
          <p:cNvSpPr>
            <a:spLocks noGrp="1"/>
          </p:cNvSpPr>
          <p:nvPr>
            <p:ph type="sldNum" sz="quarter" idx="10"/>
          </p:nvPr>
        </p:nvSpPr>
        <p:spPr/>
        <p:txBody>
          <a:bodyPr/>
          <a:lstStyle>
            <a:lvl1pPr>
              <a:defRPr smtClean="0"/>
            </a:lvl1pPr>
          </a:lstStyle>
          <a:p>
            <a:pPr>
              <a:defRPr/>
            </a:pPr>
            <a:fld id="{6B82A721-0CB6-4338-B96F-222938E1EF47}" type="slidenum">
              <a:rPr lang="de-DE" altLang="de-DE">
                <a:solidFill>
                  <a:srgbClr val="FFFFFF"/>
                </a:solidFill>
              </a:rPr>
              <a:pPr>
                <a:defRPr/>
              </a:pPr>
              <a:t>‹#›</a:t>
            </a:fld>
            <a:endParaRPr lang="de-DE" altLang="de-DE">
              <a:solidFill>
                <a:srgbClr val="FFFFFF"/>
              </a:solidFill>
            </a:endParaRPr>
          </a:p>
        </p:txBody>
      </p:sp>
    </p:spTree>
    <p:extLst>
      <p:ext uri="{BB962C8B-B14F-4D97-AF65-F5344CB8AC3E}">
        <p14:creationId xmlns:p14="http://schemas.microsoft.com/office/powerpoint/2010/main" val="32272960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10"/>
          </p:nvPr>
        </p:nvSpPr>
        <p:spPr/>
        <p:txBody>
          <a:bodyPr/>
          <a:lstStyle>
            <a:lvl1pPr>
              <a:defRPr smtClean="0"/>
            </a:lvl1pPr>
          </a:lstStyle>
          <a:p>
            <a:pPr>
              <a:defRPr/>
            </a:pPr>
            <a:fld id="{1C6713FD-B159-48A5-9FAE-9F8684203698}" type="slidenum">
              <a:rPr lang="de-DE" altLang="de-DE">
                <a:solidFill>
                  <a:srgbClr val="FFFFFF"/>
                </a:solidFill>
              </a:rPr>
              <a:pPr>
                <a:defRPr/>
              </a:pPr>
              <a:t>‹#›</a:t>
            </a:fld>
            <a:endParaRPr lang="de-DE" altLang="de-DE">
              <a:solidFill>
                <a:srgbClr val="FFFFFF"/>
              </a:solidFill>
            </a:endParaRPr>
          </a:p>
        </p:txBody>
      </p:sp>
    </p:spTree>
    <p:extLst>
      <p:ext uri="{BB962C8B-B14F-4D97-AF65-F5344CB8AC3E}">
        <p14:creationId xmlns:p14="http://schemas.microsoft.com/office/powerpoint/2010/main" val="38391455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oliennummernplatzhalter 4"/>
          <p:cNvSpPr>
            <a:spLocks noGrp="1"/>
          </p:cNvSpPr>
          <p:nvPr>
            <p:ph type="sldNum" sz="quarter" idx="10"/>
          </p:nvPr>
        </p:nvSpPr>
        <p:spPr/>
        <p:txBody>
          <a:bodyPr/>
          <a:lstStyle>
            <a:lvl1pPr>
              <a:defRPr smtClean="0"/>
            </a:lvl1pPr>
          </a:lstStyle>
          <a:p>
            <a:pPr>
              <a:defRPr/>
            </a:pPr>
            <a:fld id="{8A730E73-F1AB-419C-898F-90F620F4A9ED}" type="slidenum">
              <a:rPr lang="de-DE" altLang="de-DE">
                <a:solidFill>
                  <a:srgbClr val="FFFFFF"/>
                </a:solidFill>
              </a:rPr>
              <a:pPr>
                <a:defRPr/>
              </a:pPr>
              <a:t>‹#›</a:t>
            </a:fld>
            <a:endParaRPr lang="de-DE" altLang="de-DE">
              <a:solidFill>
                <a:srgbClr val="FFFFFF"/>
              </a:solidFill>
            </a:endParaRPr>
          </a:p>
        </p:txBody>
      </p:sp>
    </p:spTree>
    <p:extLst>
      <p:ext uri="{BB962C8B-B14F-4D97-AF65-F5344CB8AC3E}">
        <p14:creationId xmlns:p14="http://schemas.microsoft.com/office/powerpoint/2010/main" val="356365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US" smtClean="0">
                <a:solidFill>
                  <a:srgbClr val="205867">
                    <a:tint val="75000"/>
                  </a:srgbClr>
                </a:solidFill>
              </a:rPr>
              <a:t>08 OCT 2015, Istanbul, HEPA</a:t>
            </a:r>
            <a:endParaRPr lang="en-GB">
              <a:solidFill>
                <a:srgbClr val="205867">
                  <a:tint val="75000"/>
                </a:srgbClr>
              </a:solidFill>
            </a:endParaRPr>
          </a:p>
        </p:txBody>
      </p:sp>
      <p:sp>
        <p:nvSpPr>
          <p:cNvPr id="6" name="Footer Placeholder 5"/>
          <p:cNvSpPr>
            <a:spLocks noGrp="1"/>
          </p:cNvSpPr>
          <p:nvPr>
            <p:ph type="ftr" sz="quarter" idx="11"/>
          </p:nvPr>
        </p:nvSpPr>
        <p:spPr/>
        <p:txBody>
          <a:bodyPr/>
          <a:lstStyle/>
          <a:p>
            <a:r>
              <a:rPr lang="en-GB" smtClean="0">
                <a:solidFill>
                  <a:srgbClr val="205867">
                    <a:tint val="75000"/>
                  </a:srgbClr>
                </a:solidFill>
              </a:rPr>
              <a:t>Twitter @ecfHEALTH    </a:t>
            </a:r>
            <a:endParaRPr lang="en-GB">
              <a:solidFill>
                <a:srgbClr val="205867">
                  <a:tint val="75000"/>
                </a:srgbClr>
              </a:solidFill>
            </a:endParaRPr>
          </a:p>
        </p:txBody>
      </p:sp>
      <p:sp>
        <p:nvSpPr>
          <p:cNvPr id="7" name="Slide Number Placeholder 6"/>
          <p:cNvSpPr>
            <a:spLocks noGrp="1"/>
          </p:cNvSpPr>
          <p:nvPr>
            <p:ph type="sldNum" sz="quarter" idx="12"/>
          </p:nvPr>
        </p:nvSpPr>
        <p:spPr/>
        <p:txBody>
          <a:bodyPr/>
          <a:lstStyle/>
          <a:p>
            <a:fld id="{B1ADE399-9B5A-4FAF-BA84-527CF897852D}" type="slidenum">
              <a:rPr lang="en-GB" smtClean="0">
                <a:solidFill>
                  <a:srgbClr val="205867">
                    <a:tint val="75000"/>
                  </a:srgbClr>
                </a:solidFill>
              </a:rPr>
              <a:pPr/>
              <a:t>‹#›</a:t>
            </a:fld>
            <a:endParaRPr lang="en-GB">
              <a:solidFill>
                <a:srgbClr val="205867">
                  <a:tint val="75000"/>
                </a:srgbClr>
              </a:solidFill>
            </a:endParaRPr>
          </a:p>
        </p:txBody>
      </p:sp>
    </p:spTree>
    <p:extLst>
      <p:ext uri="{BB962C8B-B14F-4D97-AF65-F5344CB8AC3E}">
        <p14:creationId xmlns:p14="http://schemas.microsoft.com/office/powerpoint/2010/main" val="1531116308"/>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oliennummernplatzhalter 4"/>
          <p:cNvSpPr>
            <a:spLocks noGrp="1"/>
          </p:cNvSpPr>
          <p:nvPr>
            <p:ph type="sldNum" sz="quarter" idx="10"/>
          </p:nvPr>
        </p:nvSpPr>
        <p:spPr/>
        <p:txBody>
          <a:bodyPr/>
          <a:lstStyle>
            <a:lvl1pPr>
              <a:defRPr smtClean="0"/>
            </a:lvl1pPr>
          </a:lstStyle>
          <a:p>
            <a:pPr>
              <a:defRPr/>
            </a:pPr>
            <a:fld id="{641F71D8-57D3-474A-A2D7-74EA8A1C9B7F}" type="slidenum">
              <a:rPr lang="de-DE" altLang="de-DE">
                <a:solidFill>
                  <a:srgbClr val="FFFFFF"/>
                </a:solidFill>
              </a:rPr>
              <a:pPr>
                <a:defRPr/>
              </a:pPr>
              <a:t>‹#›</a:t>
            </a:fld>
            <a:endParaRPr lang="de-DE" altLang="de-DE">
              <a:solidFill>
                <a:srgbClr val="FFFFFF"/>
              </a:solidFill>
            </a:endParaRPr>
          </a:p>
        </p:txBody>
      </p:sp>
    </p:spTree>
    <p:extLst>
      <p:ext uri="{BB962C8B-B14F-4D97-AF65-F5344CB8AC3E}">
        <p14:creationId xmlns:p14="http://schemas.microsoft.com/office/powerpoint/2010/main" val="20525682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smtClean="0"/>
            </a:lvl1pPr>
          </a:lstStyle>
          <a:p>
            <a:pPr>
              <a:defRPr/>
            </a:pPr>
            <a:fld id="{53C28747-7857-4937-8D22-9E43EB3D0ED0}" type="slidenum">
              <a:rPr lang="de-DE" altLang="de-DE">
                <a:solidFill>
                  <a:srgbClr val="FFFFFF"/>
                </a:solidFill>
              </a:rPr>
              <a:pPr>
                <a:defRPr/>
              </a:pPr>
              <a:t>‹#›</a:t>
            </a:fld>
            <a:endParaRPr lang="de-DE" altLang="de-DE">
              <a:solidFill>
                <a:srgbClr val="FFFFFF"/>
              </a:solidFill>
            </a:endParaRPr>
          </a:p>
        </p:txBody>
      </p:sp>
    </p:spTree>
    <p:extLst>
      <p:ext uri="{BB962C8B-B14F-4D97-AF65-F5344CB8AC3E}">
        <p14:creationId xmlns:p14="http://schemas.microsoft.com/office/powerpoint/2010/main" val="258288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77038" y="1079500"/>
            <a:ext cx="2019300" cy="49101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719138" y="1079500"/>
            <a:ext cx="5905500" cy="49101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smtClean="0"/>
            </a:lvl1pPr>
          </a:lstStyle>
          <a:p>
            <a:pPr>
              <a:defRPr/>
            </a:pPr>
            <a:fld id="{ECBA6DD3-9F7B-49C9-89D7-F8827902AB1A}" type="slidenum">
              <a:rPr lang="de-DE" altLang="de-DE">
                <a:solidFill>
                  <a:srgbClr val="FFFFFF"/>
                </a:solidFill>
              </a:rPr>
              <a:pPr>
                <a:defRPr/>
              </a:pPr>
              <a:t>‹#›</a:t>
            </a:fld>
            <a:endParaRPr lang="de-DE" altLang="de-DE">
              <a:solidFill>
                <a:srgbClr val="FFFFFF"/>
              </a:solidFill>
            </a:endParaRPr>
          </a:p>
        </p:txBody>
      </p:sp>
    </p:spTree>
    <p:extLst>
      <p:ext uri="{BB962C8B-B14F-4D97-AF65-F5344CB8AC3E}">
        <p14:creationId xmlns:p14="http://schemas.microsoft.com/office/powerpoint/2010/main" val="589509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solidFill>
                  <a:srgbClr val="205867">
                    <a:tint val="75000"/>
                  </a:srgbClr>
                </a:solidFill>
              </a:rPr>
              <a:t>08 OCT 2015, Istanbul, HEPA</a:t>
            </a:r>
            <a:endParaRPr lang="en-GB">
              <a:solidFill>
                <a:srgbClr val="205867">
                  <a:tint val="75000"/>
                </a:srgbClr>
              </a:solidFill>
            </a:endParaRPr>
          </a:p>
        </p:txBody>
      </p:sp>
      <p:sp>
        <p:nvSpPr>
          <p:cNvPr id="8" name="Footer Placeholder 7"/>
          <p:cNvSpPr>
            <a:spLocks noGrp="1"/>
          </p:cNvSpPr>
          <p:nvPr>
            <p:ph type="ftr" sz="quarter" idx="11"/>
          </p:nvPr>
        </p:nvSpPr>
        <p:spPr/>
        <p:txBody>
          <a:bodyPr/>
          <a:lstStyle/>
          <a:p>
            <a:r>
              <a:rPr lang="en-GB" smtClean="0">
                <a:solidFill>
                  <a:srgbClr val="205867">
                    <a:tint val="75000"/>
                  </a:srgbClr>
                </a:solidFill>
              </a:rPr>
              <a:t>Twitter @ecfHEALTH    </a:t>
            </a:r>
            <a:endParaRPr lang="en-GB">
              <a:solidFill>
                <a:srgbClr val="205867">
                  <a:tint val="75000"/>
                </a:srgbClr>
              </a:solidFill>
            </a:endParaRPr>
          </a:p>
        </p:txBody>
      </p:sp>
      <p:sp>
        <p:nvSpPr>
          <p:cNvPr id="9" name="Slide Number Placeholder 8"/>
          <p:cNvSpPr>
            <a:spLocks noGrp="1"/>
          </p:cNvSpPr>
          <p:nvPr>
            <p:ph type="sldNum" sz="quarter" idx="12"/>
          </p:nvPr>
        </p:nvSpPr>
        <p:spPr/>
        <p:txBody>
          <a:bodyPr/>
          <a:lstStyle/>
          <a:p>
            <a:fld id="{B1ADE399-9B5A-4FAF-BA84-527CF897852D}" type="slidenum">
              <a:rPr lang="en-GB" smtClean="0">
                <a:solidFill>
                  <a:srgbClr val="205867">
                    <a:tint val="75000"/>
                  </a:srgbClr>
                </a:solidFill>
              </a:rPr>
              <a:pPr/>
              <a:t>‹#›</a:t>
            </a:fld>
            <a:endParaRPr lang="en-GB">
              <a:solidFill>
                <a:srgbClr val="205867">
                  <a:tint val="75000"/>
                </a:srgbClr>
              </a:solidFill>
            </a:endParaRPr>
          </a:p>
        </p:txBody>
      </p:sp>
    </p:spTree>
    <p:extLst>
      <p:ext uri="{BB962C8B-B14F-4D97-AF65-F5344CB8AC3E}">
        <p14:creationId xmlns:p14="http://schemas.microsoft.com/office/powerpoint/2010/main" val="185420326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solidFill>
                  <a:srgbClr val="205867">
                    <a:tint val="75000"/>
                  </a:srgbClr>
                </a:solidFill>
              </a:rPr>
              <a:t>08 OCT 2015, Istanbul, HEPA</a:t>
            </a:r>
            <a:endParaRPr lang="en-GB">
              <a:solidFill>
                <a:srgbClr val="205867">
                  <a:tint val="75000"/>
                </a:srgbClr>
              </a:solidFill>
            </a:endParaRPr>
          </a:p>
        </p:txBody>
      </p:sp>
      <p:sp>
        <p:nvSpPr>
          <p:cNvPr id="4" name="Footer Placeholder 3"/>
          <p:cNvSpPr>
            <a:spLocks noGrp="1"/>
          </p:cNvSpPr>
          <p:nvPr>
            <p:ph type="ftr" sz="quarter" idx="11"/>
          </p:nvPr>
        </p:nvSpPr>
        <p:spPr/>
        <p:txBody>
          <a:bodyPr/>
          <a:lstStyle/>
          <a:p>
            <a:r>
              <a:rPr lang="en-GB" smtClean="0">
                <a:solidFill>
                  <a:srgbClr val="205867">
                    <a:tint val="75000"/>
                  </a:srgbClr>
                </a:solidFill>
              </a:rPr>
              <a:t>Twitter @ecfHEALTH    </a:t>
            </a:r>
            <a:endParaRPr lang="en-GB">
              <a:solidFill>
                <a:srgbClr val="205867">
                  <a:tint val="75000"/>
                </a:srgbClr>
              </a:solidFill>
            </a:endParaRPr>
          </a:p>
        </p:txBody>
      </p:sp>
      <p:sp>
        <p:nvSpPr>
          <p:cNvPr id="5" name="Slide Number Placeholder 4"/>
          <p:cNvSpPr>
            <a:spLocks noGrp="1"/>
          </p:cNvSpPr>
          <p:nvPr>
            <p:ph type="sldNum" sz="quarter" idx="12"/>
          </p:nvPr>
        </p:nvSpPr>
        <p:spPr/>
        <p:txBody>
          <a:bodyPr/>
          <a:lstStyle/>
          <a:p>
            <a:fld id="{B1ADE399-9B5A-4FAF-BA84-527CF897852D}" type="slidenum">
              <a:rPr lang="en-GB" smtClean="0">
                <a:solidFill>
                  <a:srgbClr val="205867">
                    <a:tint val="75000"/>
                  </a:srgbClr>
                </a:solidFill>
              </a:rPr>
              <a:pPr/>
              <a:t>‹#›</a:t>
            </a:fld>
            <a:endParaRPr lang="en-GB">
              <a:solidFill>
                <a:srgbClr val="205867">
                  <a:tint val="75000"/>
                </a:srgbClr>
              </a:solidFill>
            </a:endParaRPr>
          </a:p>
        </p:txBody>
      </p:sp>
    </p:spTree>
    <p:extLst>
      <p:ext uri="{BB962C8B-B14F-4D97-AF65-F5344CB8AC3E}">
        <p14:creationId xmlns:p14="http://schemas.microsoft.com/office/powerpoint/2010/main" val="287439712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205867">
                    <a:tint val="75000"/>
                  </a:srgbClr>
                </a:solidFill>
              </a:rPr>
              <a:t>08 OCT 2015, Istanbul, HEPA</a:t>
            </a:r>
            <a:endParaRPr lang="en-GB">
              <a:solidFill>
                <a:srgbClr val="205867">
                  <a:tint val="75000"/>
                </a:srgbClr>
              </a:solidFill>
            </a:endParaRPr>
          </a:p>
        </p:txBody>
      </p:sp>
      <p:sp>
        <p:nvSpPr>
          <p:cNvPr id="3" name="Footer Placeholder 2"/>
          <p:cNvSpPr>
            <a:spLocks noGrp="1"/>
          </p:cNvSpPr>
          <p:nvPr>
            <p:ph type="ftr" sz="quarter" idx="11"/>
          </p:nvPr>
        </p:nvSpPr>
        <p:spPr/>
        <p:txBody>
          <a:bodyPr/>
          <a:lstStyle/>
          <a:p>
            <a:r>
              <a:rPr lang="en-GB" smtClean="0">
                <a:solidFill>
                  <a:srgbClr val="205867">
                    <a:tint val="75000"/>
                  </a:srgbClr>
                </a:solidFill>
              </a:rPr>
              <a:t>Twitter @ecfHEALTH    </a:t>
            </a:r>
            <a:endParaRPr lang="en-GB">
              <a:solidFill>
                <a:srgbClr val="205867">
                  <a:tint val="75000"/>
                </a:srgbClr>
              </a:solidFill>
            </a:endParaRPr>
          </a:p>
        </p:txBody>
      </p:sp>
      <p:sp>
        <p:nvSpPr>
          <p:cNvPr id="4" name="Slide Number Placeholder 3"/>
          <p:cNvSpPr>
            <a:spLocks noGrp="1"/>
          </p:cNvSpPr>
          <p:nvPr>
            <p:ph type="sldNum" sz="quarter" idx="12"/>
          </p:nvPr>
        </p:nvSpPr>
        <p:spPr/>
        <p:txBody>
          <a:bodyPr/>
          <a:lstStyle/>
          <a:p>
            <a:fld id="{B1ADE399-9B5A-4FAF-BA84-527CF897852D}" type="slidenum">
              <a:rPr lang="en-GB" smtClean="0">
                <a:solidFill>
                  <a:srgbClr val="205867">
                    <a:tint val="75000"/>
                  </a:srgbClr>
                </a:solidFill>
              </a:rPr>
              <a:pPr/>
              <a:t>‹#›</a:t>
            </a:fld>
            <a:endParaRPr lang="en-GB">
              <a:solidFill>
                <a:srgbClr val="205867">
                  <a:tint val="75000"/>
                </a:srgbClr>
              </a:solidFill>
            </a:endParaRPr>
          </a:p>
        </p:txBody>
      </p:sp>
    </p:spTree>
    <p:extLst>
      <p:ext uri="{BB962C8B-B14F-4D97-AF65-F5344CB8AC3E}">
        <p14:creationId xmlns:p14="http://schemas.microsoft.com/office/powerpoint/2010/main" val="415413367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srgbClr val="205867">
                    <a:tint val="75000"/>
                  </a:srgbClr>
                </a:solidFill>
              </a:rPr>
              <a:t>08 OCT 2015, Istanbul, HEPA</a:t>
            </a:r>
            <a:endParaRPr lang="en-GB">
              <a:solidFill>
                <a:srgbClr val="205867">
                  <a:tint val="75000"/>
                </a:srgbClr>
              </a:solidFill>
            </a:endParaRPr>
          </a:p>
        </p:txBody>
      </p:sp>
      <p:sp>
        <p:nvSpPr>
          <p:cNvPr id="6" name="Footer Placeholder 5"/>
          <p:cNvSpPr>
            <a:spLocks noGrp="1"/>
          </p:cNvSpPr>
          <p:nvPr>
            <p:ph type="ftr" sz="quarter" idx="11"/>
          </p:nvPr>
        </p:nvSpPr>
        <p:spPr/>
        <p:txBody>
          <a:bodyPr/>
          <a:lstStyle/>
          <a:p>
            <a:r>
              <a:rPr lang="en-GB" smtClean="0">
                <a:solidFill>
                  <a:srgbClr val="205867">
                    <a:tint val="75000"/>
                  </a:srgbClr>
                </a:solidFill>
              </a:rPr>
              <a:t>Twitter @ecfHEALTH    </a:t>
            </a:r>
            <a:endParaRPr lang="en-GB">
              <a:solidFill>
                <a:srgbClr val="205867">
                  <a:tint val="75000"/>
                </a:srgbClr>
              </a:solidFill>
            </a:endParaRPr>
          </a:p>
        </p:txBody>
      </p:sp>
      <p:sp>
        <p:nvSpPr>
          <p:cNvPr id="7" name="Slide Number Placeholder 6"/>
          <p:cNvSpPr>
            <a:spLocks noGrp="1"/>
          </p:cNvSpPr>
          <p:nvPr>
            <p:ph type="sldNum" sz="quarter" idx="12"/>
          </p:nvPr>
        </p:nvSpPr>
        <p:spPr/>
        <p:txBody>
          <a:bodyPr/>
          <a:lstStyle/>
          <a:p>
            <a:fld id="{B1ADE399-9B5A-4FAF-BA84-527CF897852D}" type="slidenum">
              <a:rPr lang="en-GB" smtClean="0">
                <a:solidFill>
                  <a:srgbClr val="205867">
                    <a:tint val="75000"/>
                  </a:srgbClr>
                </a:solidFill>
              </a:rPr>
              <a:pPr/>
              <a:t>‹#›</a:t>
            </a:fld>
            <a:endParaRPr lang="en-GB">
              <a:solidFill>
                <a:srgbClr val="205867">
                  <a:tint val="75000"/>
                </a:srgbClr>
              </a:solidFill>
            </a:endParaRPr>
          </a:p>
        </p:txBody>
      </p:sp>
    </p:spTree>
    <p:extLst>
      <p:ext uri="{BB962C8B-B14F-4D97-AF65-F5344CB8AC3E}">
        <p14:creationId xmlns:p14="http://schemas.microsoft.com/office/powerpoint/2010/main" val="798322335"/>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srgbClr val="205867">
                    <a:tint val="75000"/>
                  </a:srgbClr>
                </a:solidFill>
              </a:rPr>
              <a:t>08 OCT 2015, Istanbul, HEPA</a:t>
            </a:r>
            <a:endParaRPr lang="en-GB">
              <a:solidFill>
                <a:srgbClr val="205867">
                  <a:tint val="75000"/>
                </a:srgbClr>
              </a:solidFill>
            </a:endParaRPr>
          </a:p>
        </p:txBody>
      </p:sp>
      <p:sp>
        <p:nvSpPr>
          <p:cNvPr id="6" name="Footer Placeholder 5"/>
          <p:cNvSpPr>
            <a:spLocks noGrp="1"/>
          </p:cNvSpPr>
          <p:nvPr>
            <p:ph type="ftr" sz="quarter" idx="11"/>
          </p:nvPr>
        </p:nvSpPr>
        <p:spPr/>
        <p:txBody>
          <a:bodyPr/>
          <a:lstStyle/>
          <a:p>
            <a:r>
              <a:rPr lang="en-GB" smtClean="0">
                <a:solidFill>
                  <a:srgbClr val="205867">
                    <a:tint val="75000"/>
                  </a:srgbClr>
                </a:solidFill>
              </a:rPr>
              <a:t>Twitter @ecfHEALTH    </a:t>
            </a:r>
            <a:endParaRPr lang="en-GB">
              <a:solidFill>
                <a:srgbClr val="205867">
                  <a:tint val="75000"/>
                </a:srgbClr>
              </a:solidFill>
            </a:endParaRPr>
          </a:p>
        </p:txBody>
      </p:sp>
      <p:sp>
        <p:nvSpPr>
          <p:cNvPr id="7" name="Slide Number Placeholder 6"/>
          <p:cNvSpPr>
            <a:spLocks noGrp="1"/>
          </p:cNvSpPr>
          <p:nvPr>
            <p:ph type="sldNum" sz="quarter" idx="12"/>
          </p:nvPr>
        </p:nvSpPr>
        <p:spPr/>
        <p:txBody>
          <a:bodyPr/>
          <a:lstStyle/>
          <a:p>
            <a:fld id="{B1ADE399-9B5A-4FAF-BA84-527CF897852D}" type="slidenum">
              <a:rPr lang="en-GB" smtClean="0">
                <a:solidFill>
                  <a:srgbClr val="205867">
                    <a:tint val="75000"/>
                  </a:srgbClr>
                </a:solidFill>
              </a:rPr>
              <a:pPr/>
              <a:t>‹#›</a:t>
            </a:fld>
            <a:endParaRPr lang="en-GB">
              <a:solidFill>
                <a:srgbClr val="205867">
                  <a:tint val="75000"/>
                </a:srgbClr>
              </a:solidFill>
            </a:endParaRPr>
          </a:p>
        </p:txBody>
      </p:sp>
    </p:spTree>
    <p:extLst>
      <p:ext uri="{BB962C8B-B14F-4D97-AF65-F5344CB8AC3E}">
        <p14:creationId xmlns:p14="http://schemas.microsoft.com/office/powerpoint/2010/main" val="141591993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3.jpe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2.jpeg"/><Relationship Id="rId5" Type="http://schemas.openxmlformats.org/officeDocument/2006/relationships/slideLayout" Target="../slideLayouts/slideLayout38.xml"/><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srgbClr val="205867">
                    <a:tint val="75000"/>
                  </a:srgbClr>
                </a:solidFill>
              </a:rPr>
              <a:t>08 OCT 2015, Istanbul, HEPA</a:t>
            </a:r>
            <a:endParaRPr lang="en-GB">
              <a:solidFill>
                <a:srgbClr val="205867">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solidFill>
                  <a:srgbClr val="205867">
                    <a:tint val="75000"/>
                  </a:srgbClr>
                </a:solidFill>
              </a:rPr>
              <a:t>Twitter @ecfHEALTH    </a:t>
            </a:r>
            <a:endParaRPr lang="en-GB">
              <a:solidFill>
                <a:srgbClr val="205867">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DE399-9B5A-4FAF-BA84-527CF897852D}" type="slidenum">
              <a:rPr lang="en-GB" smtClean="0">
                <a:solidFill>
                  <a:srgbClr val="205867">
                    <a:tint val="75000"/>
                  </a:srgbClr>
                </a:solidFill>
              </a:rPr>
              <a:pPr/>
              <a:t>‹#›</a:t>
            </a:fld>
            <a:endParaRPr lang="en-GB">
              <a:solidFill>
                <a:srgbClr val="205867">
                  <a:tint val="75000"/>
                </a:srgbClr>
              </a:solidFill>
            </a:endParaRPr>
          </a:p>
        </p:txBody>
      </p:sp>
    </p:spTree>
    <p:extLst>
      <p:ext uri="{BB962C8B-B14F-4D97-AF65-F5344CB8AC3E}">
        <p14:creationId xmlns:p14="http://schemas.microsoft.com/office/powerpoint/2010/main" val="11605275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srgbClr val="205867">
                    <a:tint val="75000"/>
                  </a:srgbClr>
                </a:solidFill>
              </a:rPr>
              <a:t>08 OCT 2015, Istanbul, HEPA</a:t>
            </a:r>
            <a:endParaRPr lang="en-GB">
              <a:solidFill>
                <a:srgbClr val="205867">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solidFill>
                  <a:srgbClr val="205867">
                    <a:tint val="75000"/>
                  </a:srgbClr>
                </a:solidFill>
              </a:rPr>
              <a:t>Twitter @ecfHEALTH    </a:t>
            </a:r>
            <a:endParaRPr lang="en-GB">
              <a:solidFill>
                <a:srgbClr val="205867">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DE399-9B5A-4FAF-BA84-527CF897852D}" type="slidenum">
              <a:rPr lang="en-GB" smtClean="0">
                <a:solidFill>
                  <a:srgbClr val="205867">
                    <a:tint val="75000"/>
                  </a:srgbClr>
                </a:solidFill>
              </a:rPr>
              <a:pPr/>
              <a:t>‹#›</a:t>
            </a:fld>
            <a:endParaRPr lang="en-GB">
              <a:solidFill>
                <a:srgbClr val="205867">
                  <a:tint val="75000"/>
                </a:srgbClr>
              </a:solidFill>
            </a:endParaRPr>
          </a:p>
        </p:txBody>
      </p:sp>
    </p:spTree>
    <p:extLst>
      <p:ext uri="{BB962C8B-B14F-4D97-AF65-F5344CB8AC3E}">
        <p14:creationId xmlns:p14="http://schemas.microsoft.com/office/powerpoint/2010/main" val="42763925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fade/>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08 OCT 2015, Istanbul, HEPA</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Twitter @ecfHEALTH    </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94B05-DA8F-4D21-8639-D7421CEAE45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fade/>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0189" name="Picture 13" descr="I:\Mobilitaetsmanagement_A-M\B2W\04_Grafiken_Bilder\Fußzeile_ppt_quer.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26" y="6119878"/>
            <a:ext cx="9141274" cy="765506"/>
          </a:xfrm>
          <a:prstGeom prst="rect">
            <a:avLst/>
          </a:prstGeom>
          <a:noFill/>
          <a:extLst>
            <a:ext uri="{909E8E84-426E-40DD-AFC4-6F175D3DCCD1}">
              <a14:hiddenFill xmlns:a14="http://schemas.microsoft.com/office/drawing/2010/main">
                <a:solidFill>
                  <a:srgbClr val="FFFFFF"/>
                </a:solidFill>
              </a14:hiddenFill>
            </a:ext>
          </a:extLst>
        </p:spPr>
      </p:pic>
      <p:sp>
        <p:nvSpPr>
          <p:cNvPr id="50181" name="Rectangle 7"/>
          <p:cNvSpPr>
            <a:spLocks noGrp="1" noChangeArrowheads="1"/>
          </p:cNvSpPr>
          <p:nvPr>
            <p:ph type="title"/>
          </p:nvPr>
        </p:nvSpPr>
        <p:spPr bwMode="auto">
          <a:xfrm>
            <a:off x="719138" y="1079500"/>
            <a:ext cx="807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de-DE" altLang="de-DE" dirty="0" smtClean="0"/>
              <a:t>Mastertitelformat bearbeiten</a:t>
            </a:r>
          </a:p>
        </p:txBody>
      </p:sp>
      <p:sp>
        <p:nvSpPr>
          <p:cNvPr id="50182" name="Rectangle 8"/>
          <p:cNvSpPr>
            <a:spLocks noGrp="1" noChangeArrowheads="1"/>
          </p:cNvSpPr>
          <p:nvPr>
            <p:ph type="body" idx="1"/>
          </p:nvPr>
        </p:nvSpPr>
        <p:spPr bwMode="auto">
          <a:xfrm>
            <a:off x="719138" y="1798638"/>
            <a:ext cx="807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smtClean="0"/>
              <a:t>Mastertextformat bearbeiten</a:t>
            </a:r>
          </a:p>
          <a:p>
            <a:pPr lvl="1"/>
            <a:r>
              <a:rPr lang="de-DE" altLang="de-DE" dirty="0" smtClean="0"/>
              <a:t>Zweite Ebene</a:t>
            </a:r>
          </a:p>
          <a:p>
            <a:pPr lvl="2"/>
            <a:r>
              <a:rPr lang="de-DE" altLang="de-DE" dirty="0" smtClean="0"/>
              <a:t>Dritte Ebene</a:t>
            </a:r>
          </a:p>
          <a:p>
            <a:pPr lvl="3"/>
            <a:r>
              <a:rPr lang="de-DE" altLang="de-DE" dirty="0" smtClean="0"/>
              <a:t>Vierte Ebene</a:t>
            </a:r>
          </a:p>
          <a:p>
            <a:pPr lvl="4"/>
            <a:r>
              <a:rPr lang="de-DE" altLang="de-DE" dirty="0" smtClean="0"/>
              <a:t>Fünfte Ebene</a:t>
            </a:r>
          </a:p>
        </p:txBody>
      </p:sp>
      <p:sp>
        <p:nvSpPr>
          <p:cNvPr id="64527" name="Rectangle 15"/>
          <p:cNvSpPr>
            <a:spLocks noGrp="1" noChangeArrowheads="1"/>
          </p:cNvSpPr>
          <p:nvPr>
            <p:ph type="sldNum" sz="quarter" idx="4"/>
          </p:nvPr>
        </p:nvSpPr>
        <p:spPr bwMode="auto">
          <a:xfrm>
            <a:off x="8656234" y="6226758"/>
            <a:ext cx="5143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900" b="1">
                <a:solidFill>
                  <a:schemeClr val="bg1"/>
                </a:solidFill>
                <a:latin typeface="Calibri" panose="020F0502020204030204" pitchFamily="34" charset="0"/>
              </a:defRPr>
            </a:lvl1pPr>
          </a:lstStyle>
          <a:p>
            <a:pPr fontAlgn="base">
              <a:spcBef>
                <a:spcPct val="0"/>
              </a:spcBef>
              <a:spcAft>
                <a:spcPct val="0"/>
              </a:spcAft>
              <a:defRPr/>
            </a:pPr>
            <a:fld id="{57404D1D-A546-49CA-BEB3-510B7FD8CD24}" type="slidenum">
              <a:rPr lang="de-DE" altLang="de-DE" smtClean="0">
                <a:solidFill>
                  <a:srgbClr val="FFFFFF"/>
                </a:solidFill>
              </a:rPr>
              <a:pPr fontAlgn="base">
                <a:spcBef>
                  <a:spcPct val="0"/>
                </a:spcBef>
                <a:spcAft>
                  <a:spcPct val="0"/>
                </a:spcAft>
                <a:defRPr/>
              </a:pPr>
              <a:t>‹#›</a:t>
            </a:fld>
            <a:endParaRPr lang="de-DE" altLang="de-DE" dirty="0">
              <a:solidFill>
                <a:srgbClr val="FFFFFF"/>
              </a:solidFill>
            </a:endParaRPr>
          </a:p>
        </p:txBody>
      </p:sp>
      <p:pic>
        <p:nvPicPr>
          <p:cNvPr id="50191" name="Picture 15" descr="I:\Mobilitaetsmanagement_A-M\B2W\04_Grafiken_Bilder\Kopfzeile_ppt_quer.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26" y="-27384"/>
            <a:ext cx="9144000" cy="802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89423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hf hdr="0"/>
  <p:txStyles>
    <p:titleStyle>
      <a:lvl1pPr algn="l" rtl="0" fontAlgn="base">
        <a:spcBef>
          <a:spcPct val="0"/>
        </a:spcBef>
        <a:spcAft>
          <a:spcPct val="0"/>
        </a:spcAft>
        <a:defRPr sz="3000" b="1">
          <a:solidFill>
            <a:srgbClr val="00618E"/>
          </a:solidFill>
          <a:latin typeface="Cambria" panose="02040503050406030204" pitchFamily="18" charset="0"/>
          <a:ea typeface="+mj-ea"/>
          <a:cs typeface="+mj-cs"/>
        </a:defRPr>
      </a:lvl1pPr>
      <a:lvl2pPr algn="l" rtl="0" fontAlgn="base">
        <a:spcBef>
          <a:spcPct val="0"/>
        </a:spcBef>
        <a:spcAft>
          <a:spcPct val="0"/>
        </a:spcAft>
        <a:defRPr sz="3000" b="1">
          <a:solidFill>
            <a:srgbClr val="00618E"/>
          </a:solidFill>
          <a:latin typeface="Arial" pitchFamily="34" charset="0"/>
        </a:defRPr>
      </a:lvl2pPr>
      <a:lvl3pPr algn="l" rtl="0" fontAlgn="base">
        <a:spcBef>
          <a:spcPct val="0"/>
        </a:spcBef>
        <a:spcAft>
          <a:spcPct val="0"/>
        </a:spcAft>
        <a:defRPr sz="3000" b="1">
          <a:solidFill>
            <a:srgbClr val="00618E"/>
          </a:solidFill>
          <a:latin typeface="Arial" pitchFamily="34" charset="0"/>
        </a:defRPr>
      </a:lvl3pPr>
      <a:lvl4pPr algn="l" rtl="0" fontAlgn="base">
        <a:spcBef>
          <a:spcPct val="0"/>
        </a:spcBef>
        <a:spcAft>
          <a:spcPct val="0"/>
        </a:spcAft>
        <a:defRPr sz="3000" b="1">
          <a:solidFill>
            <a:srgbClr val="00618E"/>
          </a:solidFill>
          <a:latin typeface="Arial" pitchFamily="34" charset="0"/>
        </a:defRPr>
      </a:lvl4pPr>
      <a:lvl5pPr algn="l" rtl="0" fontAlgn="base">
        <a:spcBef>
          <a:spcPct val="0"/>
        </a:spcBef>
        <a:spcAft>
          <a:spcPct val="0"/>
        </a:spcAft>
        <a:defRPr sz="3000" b="1">
          <a:solidFill>
            <a:srgbClr val="00618E"/>
          </a:solidFill>
          <a:latin typeface="Arial" pitchFamily="34" charset="0"/>
        </a:defRPr>
      </a:lvl5pPr>
      <a:lvl6pPr marL="457200" algn="l" rtl="0" fontAlgn="base">
        <a:spcBef>
          <a:spcPct val="0"/>
        </a:spcBef>
        <a:spcAft>
          <a:spcPct val="0"/>
        </a:spcAft>
        <a:defRPr sz="3000" b="1">
          <a:solidFill>
            <a:srgbClr val="00618E"/>
          </a:solidFill>
          <a:latin typeface="Arial" pitchFamily="34" charset="0"/>
        </a:defRPr>
      </a:lvl6pPr>
      <a:lvl7pPr marL="914400" algn="l" rtl="0" fontAlgn="base">
        <a:spcBef>
          <a:spcPct val="0"/>
        </a:spcBef>
        <a:spcAft>
          <a:spcPct val="0"/>
        </a:spcAft>
        <a:defRPr sz="3000" b="1">
          <a:solidFill>
            <a:srgbClr val="00618E"/>
          </a:solidFill>
          <a:latin typeface="Arial" pitchFamily="34" charset="0"/>
        </a:defRPr>
      </a:lvl7pPr>
      <a:lvl8pPr marL="1371600" algn="l" rtl="0" fontAlgn="base">
        <a:spcBef>
          <a:spcPct val="0"/>
        </a:spcBef>
        <a:spcAft>
          <a:spcPct val="0"/>
        </a:spcAft>
        <a:defRPr sz="3000" b="1">
          <a:solidFill>
            <a:srgbClr val="00618E"/>
          </a:solidFill>
          <a:latin typeface="Arial" pitchFamily="34" charset="0"/>
        </a:defRPr>
      </a:lvl8pPr>
      <a:lvl9pPr marL="1828800" algn="l" rtl="0" fontAlgn="base">
        <a:spcBef>
          <a:spcPct val="0"/>
        </a:spcBef>
        <a:spcAft>
          <a:spcPct val="0"/>
        </a:spcAft>
        <a:defRPr sz="3000" b="1">
          <a:solidFill>
            <a:srgbClr val="00618E"/>
          </a:solidFill>
          <a:latin typeface="Arial" pitchFamily="34" charset="0"/>
        </a:defRPr>
      </a:lvl9pPr>
    </p:titleStyle>
    <p:bodyStyle>
      <a:lvl1pPr marL="342900" indent="-342900" algn="l" rtl="0" fontAlgn="base">
        <a:spcBef>
          <a:spcPct val="20000"/>
        </a:spcBef>
        <a:spcAft>
          <a:spcPct val="0"/>
        </a:spcAft>
        <a:defRPr sz="2400" b="1">
          <a:solidFill>
            <a:schemeClr val="tx1"/>
          </a:solidFill>
          <a:latin typeface="Calibri" panose="020F0502020204030204" pitchFamily="34" charset="0"/>
          <a:ea typeface="+mn-ea"/>
          <a:cs typeface="+mn-cs"/>
        </a:defRPr>
      </a:lvl1pPr>
      <a:lvl2pPr marL="742950" indent="-285750" algn="l" rtl="0" fontAlgn="base">
        <a:spcBef>
          <a:spcPct val="20000"/>
        </a:spcBef>
        <a:spcAft>
          <a:spcPct val="0"/>
        </a:spcAft>
        <a:buClr>
          <a:srgbClr val="00618E"/>
        </a:buClr>
        <a:buSzPct val="110000"/>
        <a:buChar char="•"/>
        <a:defRPr sz="2000">
          <a:solidFill>
            <a:schemeClr val="tx1"/>
          </a:solidFill>
          <a:latin typeface="Calibri" panose="020F0502020204030204" pitchFamily="34" charset="0"/>
        </a:defRPr>
      </a:lvl2pPr>
      <a:lvl3pPr marL="1143000" indent="-228600" algn="l" rtl="0" fontAlgn="base">
        <a:spcBef>
          <a:spcPct val="20000"/>
        </a:spcBef>
        <a:spcAft>
          <a:spcPct val="0"/>
        </a:spcAft>
        <a:buChar char="•"/>
        <a:defRPr sz="2000">
          <a:solidFill>
            <a:schemeClr val="tx1"/>
          </a:solidFill>
          <a:latin typeface="Calibri" panose="020F0502020204030204" pitchFamily="34" charset="0"/>
        </a:defRPr>
      </a:lvl3pPr>
      <a:lvl4pPr marL="1600200" indent="-228600" algn="l" rtl="0" fontAlgn="base">
        <a:spcBef>
          <a:spcPct val="20000"/>
        </a:spcBef>
        <a:spcAft>
          <a:spcPct val="0"/>
        </a:spcAft>
        <a:buChar char="–"/>
        <a:defRPr sz="2000">
          <a:solidFill>
            <a:schemeClr val="tx1"/>
          </a:solidFill>
          <a:latin typeface="Calibri" panose="020F0502020204030204" pitchFamily="34" charset="0"/>
        </a:defRPr>
      </a:lvl4pPr>
      <a:lvl5pPr marL="2057400" indent="-228600" algn="l" rtl="0" fontAlgn="base">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hyperlink" Target="http://www.ecf.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hyperlink" Target="http://www.heatwalkingcycling.org"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00" y="2735594"/>
            <a:ext cx="9160300" cy="4274806"/>
          </a:xfrm>
          <a:prstGeom prst="rect">
            <a:avLst/>
          </a:prstGeom>
        </p:spPr>
      </p:pic>
      <p:sp>
        <p:nvSpPr>
          <p:cNvPr id="2" name="Slide Number Placeholder 1"/>
          <p:cNvSpPr>
            <a:spLocks noGrp="1"/>
          </p:cNvSpPr>
          <p:nvPr>
            <p:ph type="sldNum" sz="quarter" idx="12"/>
          </p:nvPr>
        </p:nvSpPr>
        <p:spPr/>
        <p:txBody>
          <a:bodyPr/>
          <a:lstStyle/>
          <a:p>
            <a:fld id="{B1ADE399-9B5A-4FAF-BA84-527CF897852D}" type="slidenum">
              <a:rPr lang="en-GB" smtClean="0"/>
              <a:pPr/>
              <a:t>1</a:t>
            </a:fld>
            <a:endParaRPr lang="en-GB" dirty="0"/>
          </a:p>
        </p:txBody>
      </p:sp>
      <p:sp>
        <p:nvSpPr>
          <p:cNvPr id="6" name="Date Placeholder 5"/>
          <p:cNvSpPr>
            <a:spLocks noGrp="1"/>
          </p:cNvSpPr>
          <p:nvPr>
            <p:ph type="dt" sz="half" idx="10"/>
          </p:nvPr>
        </p:nvSpPr>
        <p:spPr>
          <a:xfrm>
            <a:off x="457200" y="6356350"/>
            <a:ext cx="2667000" cy="365125"/>
          </a:xfrm>
        </p:spPr>
        <p:txBody>
          <a:bodyPr/>
          <a:lstStyle/>
          <a:p>
            <a:r>
              <a:rPr lang="en-US" dirty="0" smtClean="0"/>
              <a:t>2016 HEAT </a:t>
            </a:r>
            <a:endParaRPr lang="en-GB" dirty="0"/>
          </a:p>
        </p:txBody>
      </p:sp>
      <p:sp>
        <p:nvSpPr>
          <p:cNvPr id="7" name="Footer Placeholder 6"/>
          <p:cNvSpPr>
            <a:spLocks noGrp="1"/>
          </p:cNvSpPr>
          <p:nvPr>
            <p:ph type="ftr" sz="quarter" idx="11"/>
          </p:nvPr>
        </p:nvSpPr>
        <p:spPr/>
        <p:txBody>
          <a:bodyPr/>
          <a:lstStyle/>
          <a:p>
            <a:r>
              <a:rPr lang="en-GB" sz="1600" dirty="0" smtClean="0"/>
              <a:t>Twitter @</a:t>
            </a:r>
            <a:r>
              <a:rPr lang="en-GB" sz="1600" dirty="0" err="1" smtClean="0"/>
              <a:t>ECFhealth</a:t>
            </a:r>
            <a:endParaRPr lang="en-GB" sz="1600" dirty="0"/>
          </a:p>
        </p:txBody>
      </p:sp>
      <p:sp>
        <p:nvSpPr>
          <p:cNvPr id="8" name="Rectangle 7"/>
          <p:cNvSpPr/>
          <p:nvPr/>
        </p:nvSpPr>
        <p:spPr>
          <a:xfrm>
            <a:off x="179512" y="260648"/>
            <a:ext cx="4824536" cy="1938992"/>
          </a:xfrm>
          <a:prstGeom prst="rect">
            <a:avLst/>
          </a:prstGeom>
        </p:spPr>
        <p:txBody>
          <a:bodyPr wrap="square">
            <a:spAutoFit/>
          </a:bodyPr>
          <a:lstStyle/>
          <a:p>
            <a:r>
              <a:rPr lang="en-US" sz="4000" dirty="0"/>
              <a:t>Welcome</a:t>
            </a:r>
            <a:r>
              <a:rPr lang="en-US" sz="4000" dirty="0" smtClean="0"/>
              <a:t>!</a:t>
            </a:r>
          </a:p>
          <a:p>
            <a:r>
              <a:rPr lang="en-US" sz="4000" dirty="0" smtClean="0"/>
              <a:t>The session will begin shortly.</a:t>
            </a:r>
            <a:endParaRPr lang="en-US" sz="4000"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00" y="2735594"/>
            <a:ext cx="5628520" cy="83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3188" y="0"/>
            <a:ext cx="4300811" cy="1537920"/>
          </a:xfrm>
          <a:prstGeom prst="rect">
            <a:avLst/>
          </a:prstGeom>
        </p:spPr>
      </p:pic>
    </p:spTree>
    <p:extLst>
      <p:ext uri="{BB962C8B-B14F-4D97-AF65-F5344CB8AC3E}">
        <p14:creationId xmlns:p14="http://schemas.microsoft.com/office/powerpoint/2010/main" val="399942222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Recommendations </a:t>
            </a:r>
            <a:r>
              <a:rPr lang="en-GB" b="1" dirty="0" smtClean="0"/>
              <a:t>for </a:t>
            </a:r>
            <a:r>
              <a:rPr lang="en-GB" b="1" dirty="0"/>
              <a:t>strategy to increase </a:t>
            </a:r>
            <a:r>
              <a:rPr lang="en-GB" b="1" dirty="0" smtClean="0"/>
              <a:t>use </a:t>
            </a:r>
            <a:r>
              <a:rPr lang="en-GB" b="1" dirty="0"/>
              <a:t>of HEAT</a:t>
            </a:r>
            <a:br>
              <a:rPr lang="en-GB" b="1" dirty="0"/>
            </a:br>
            <a:endParaRPr lang="en-GB" dirty="0"/>
          </a:p>
        </p:txBody>
      </p:sp>
      <p:sp>
        <p:nvSpPr>
          <p:cNvPr id="3" name="Content Placeholder 2"/>
          <p:cNvSpPr>
            <a:spLocks noGrp="1"/>
          </p:cNvSpPr>
          <p:nvPr>
            <p:ph idx="1"/>
          </p:nvPr>
        </p:nvSpPr>
        <p:spPr/>
        <p:txBody>
          <a:bodyPr>
            <a:normAutofit/>
          </a:bodyPr>
          <a:lstStyle/>
          <a:p>
            <a:pPr lvl="0"/>
            <a:r>
              <a:rPr lang="en-GB" dirty="0" smtClean="0"/>
              <a:t>Focus: countries w high </a:t>
            </a:r>
            <a:r>
              <a:rPr lang="en-GB" dirty="0"/>
              <a:t>potential </a:t>
            </a:r>
          </a:p>
          <a:p>
            <a:r>
              <a:rPr lang="en-GB" dirty="0"/>
              <a:t>Get EU &amp; national transport administrations to recommend HEAT</a:t>
            </a:r>
          </a:p>
          <a:p>
            <a:r>
              <a:rPr lang="en-GB" dirty="0"/>
              <a:t>Invest in data collection</a:t>
            </a:r>
          </a:p>
          <a:p>
            <a:pPr lvl="0"/>
            <a:r>
              <a:rPr lang="en-GB" dirty="0" smtClean="0"/>
              <a:t>Create HEAT </a:t>
            </a:r>
            <a:r>
              <a:rPr lang="en-GB" dirty="0"/>
              <a:t>‘super users</a:t>
            </a:r>
            <a:r>
              <a:rPr lang="en-GB" dirty="0" smtClean="0"/>
              <a:t>’</a:t>
            </a:r>
            <a:r>
              <a:rPr lang="en-GB" dirty="0"/>
              <a:t> </a:t>
            </a:r>
            <a:r>
              <a:rPr lang="en-GB" dirty="0" smtClean="0"/>
              <a:t>network</a:t>
            </a:r>
            <a:endParaRPr lang="en-GB" dirty="0"/>
          </a:p>
          <a:p>
            <a:pPr lvl="0"/>
            <a:r>
              <a:rPr lang="en-GB" dirty="0" smtClean="0"/>
              <a:t>Encourage</a:t>
            </a:r>
          </a:p>
          <a:p>
            <a:pPr lvl="1"/>
            <a:r>
              <a:rPr lang="en-GB" dirty="0" smtClean="0"/>
              <a:t>key </a:t>
            </a:r>
            <a:r>
              <a:rPr lang="en-GB" dirty="0"/>
              <a:t>stakeholders to ‘give it a try</a:t>
            </a:r>
            <a:r>
              <a:rPr lang="en-GB" dirty="0" smtClean="0"/>
              <a:t>’</a:t>
            </a:r>
          </a:p>
          <a:p>
            <a:pPr lvl="1"/>
            <a:r>
              <a:rPr lang="en-GB" dirty="0" smtClean="0"/>
              <a:t>large-scale </a:t>
            </a:r>
            <a:r>
              <a:rPr lang="en-GB" dirty="0"/>
              <a:t>modelling and </a:t>
            </a:r>
            <a:r>
              <a:rPr lang="en-GB" dirty="0" smtClean="0"/>
              <a:t>scenarios</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smtClean="0"/>
              <a:t>Twitter @ecfHEALTH    </a:t>
            </a:r>
            <a:endParaRPr lang="en-GB"/>
          </a:p>
        </p:txBody>
      </p:sp>
      <p:sp>
        <p:nvSpPr>
          <p:cNvPr id="6" name="Slide Number Placeholder 5"/>
          <p:cNvSpPr>
            <a:spLocks noGrp="1"/>
          </p:cNvSpPr>
          <p:nvPr>
            <p:ph type="sldNum" sz="quarter" idx="12"/>
          </p:nvPr>
        </p:nvSpPr>
        <p:spPr/>
        <p:txBody>
          <a:bodyPr/>
          <a:lstStyle/>
          <a:p>
            <a:fld id="{76C94B05-DA8F-4D21-8639-D7421CEAE45A}" type="slidenum">
              <a:rPr lang="en-GB" smtClean="0"/>
              <a:t>10</a:t>
            </a:fld>
            <a:endParaRPr lang="en-GB"/>
          </a:p>
        </p:txBody>
      </p:sp>
    </p:spTree>
    <p:extLst>
      <p:ext uri="{BB962C8B-B14F-4D97-AF65-F5344CB8AC3E}">
        <p14:creationId xmlns:p14="http://schemas.microsoft.com/office/powerpoint/2010/main" val="40305729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8762" y="-30404"/>
            <a:ext cx="4135723" cy="588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itle 1"/>
          <p:cNvSpPr>
            <a:spLocks noGrp="1"/>
          </p:cNvSpPr>
          <p:nvPr>
            <p:ph type="title"/>
          </p:nvPr>
        </p:nvSpPr>
        <p:spPr>
          <a:xfrm>
            <a:off x="457200" y="274638"/>
            <a:ext cx="4561562" cy="1143000"/>
          </a:xfrm>
        </p:spPr>
        <p:txBody>
          <a:bodyPr/>
          <a:lstStyle/>
          <a:p>
            <a:r>
              <a:rPr lang="en-US" altLang="en-US" dirty="0" smtClean="0">
                <a:ea typeface="ＭＳ Ｐゴシック" pitchFamily="34" charset="-128"/>
              </a:rPr>
              <a:t>user guide</a:t>
            </a:r>
          </a:p>
        </p:txBody>
      </p:sp>
      <p:sp>
        <p:nvSpPr>
          <p:cNvPr id="17411" name="Content Placeholder 2"/>
          <p:cNvSpPr>
            <a:spLocks noGrp="1"/>
          </p:cNvSpPr>
          <p:nvPr>
            <p:ph idx="1"/>
          </p:nvPr>
        </p:nvSpPr>
        <p:spPr>
          <a:xfrm>
            <a:off x="971550" y="1557338"/>
            <a:ext cx="7704138" cy="4391942"/>
          </a:xfrm>
        </p:spPr>
        <p:txBody>
          <a:bodyPr>
            <a:noAutofit/>
          </a:bodyPr>
          <a:lstStyle/>
          <a:p>
            <a:endParaRPr lang="en-US" altLang="en-US" dirty="0" smtClean="0">
              <a:ea typeface="ＭＳ Ｐゴシック" pitchFamily="34" charset="-128"/>
            </a:endParaRPr>
          </a:p>
          <a:p>
            <a:r>
              <a:rPr lang="fr-BE" dirty="0" err="1" smtClean="0"/>
              <a:t>Languages</a:t>
            </a:r>
            <a:endParaRPr lang="fr-BE" dirty="0" smtClean="0"/>
          </a:p>
          <a:p>
            <a:pPr lvl="1"/>
            <a:r>
              <a:rPr lang="fr-BE" dirty="0" smtClean="0"/>
              <a:t>DE</a:t>
            </a:r>
            <a:r>
              <a:rPr lang="fr-BE" dirty="0"/>
              <a:t>, FR, RU, </a:t>
            </a:r>
            <a:r>
              <a:rPr lang="fr-BE" dirty="0" smtClean="0"/>
              <a:t>PL, FI</a:t>
            </a:r>
            <a:endParaRPr lang="en-US" dirty="0"/>
          </a:p>
          <a:p>
            <a:r>
              <a:rPr lang="en-US" altLang="en-US" dirty="0" smtClean="0"/>
              <a:t>More?</a:t>
            </a:r>
          </a:p>
          <a:p>
            <a:endParaRPr lang="en-US" altLang="en-US" dirty="0" smtClean="0"/>
          </a:p>
          <a:p>
            <a:pPr lvl="1"/>
            <a:r>
              <a:rPr lang="en-US" altLang="en-US" sz="2000" dirty="0" smtClean="0">
                <a:ea typeface="ＭＳ Ｐゴシック" pitchFamily="34" charset="-128"/>
              </a:rPr>
              <a:t>Background </a:t>
            </a:r>
          </a:p>
          <a:p>
            <a:pPr lvl="1"/>
            <a:r>
              <a:rPr lang="en-US" altLang="en-US" sz="2000" dirty="0">
                <a:ea typeface="ＭＳ Ｐゴシック" pitchFamily="34" charset="-128"/>
              </a:rPr>
              <a:t>Methods </a:t>
            </a:r>
          </a:p>
          <a:p>
            <a:pPr lvl="1"/>
            <a:r>
              <a:rPr lang="en-US" altLang="en-US" sz="2000" dirty="0">
                <a:ea typeface="ＭＳ Ｐゴシック" pitchFamily="34" charset="-128"/>
              </a:rPr>
              <a:t>Assumptions </a:t>
            </a:r>
          </a:p>
          <a:p>
            <a:pPr lvl="1"/>
            <a:r>
              <a:rPr lang="en-US" altLang="en-US" sz="2000" dirty="0">
                <a:ea typeface="ＭＳ Ｐゴシック" pitchFamily="34" charset="-128"/>
              </a:rPr>
              <a:t>Tips </a:t>
            </a:r>
          </a:p>
        </p:txBody>
      </p:sp>
    </p:spTree>
    <p:extLst>
      <p:ext uri="{BB962C8B-B14F-4D97-AF65-F5344CB8AC3E}">
        <p14:creationId xmlns:p14="http://schemas.microsoft.com/office/powerpoint/2010/main" val="113653873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of HEAT</a:t>
            </a:r>
            <a:endParaRPr lang="en-GB" dirty="0"/>
          </a:p>
        </p:txBody>
      </p:sp>
      <p:sp>
        <p:nvSpPr>
          <p:cNvPr id="3" name="Content Placeholder 2"/>
          <p:cNvSpPr>
            <a:spLocks noGrp="1"/>
          </p:cNvSpPr>
          <p:nvPr>
            <p:ph idx="1"/>
          </p:nvPr>
        </p:nvSpPr>
        <p:spPr/>
        <p:txBody>
          <a:bodyPr/>
          <a:lstStyle/>
          <a:p>
            <a:r>
              <a:rPr lang="en-GB" dirty="0" smtClean="0"/>
              <a:t>2016 </a:t>
            </a:r>
          </a:p>
          <a:p>
            <a:pPr lvl="1"/>
            <a:r>
              <a:rPr lang="en-GB" dirty="0" smtClean="0"/>
              <a:t>ECF Strategy development</a:t>
            </a:r>
          </a:p>
          <a:p>
            <a:pPr lvl="1"/>
            <a:r>
              <a:rPr lang="en-GB" dirty="0" smtClean="0"/>
              <a:t>WHO new version</a:t>
            </a:r>
          </a:p>
          <a:p>
            <a:endParaRPr lang="en-GB" dirty="0" smtClean="0"/>
          </a:p>
          <a:p>
            <a:r>
              <a:rPr lang="en-GB" dirty="0" smtClean="0"/>
              <a:t>2017 </a:t>
            </a:r>
          </a:p>
          <a:p>
            <a:pPr lvl="1"/>
            <a:r>
              <a:rPr lang="en-GB" dirty="0" smtClean="0"/>
              <a:t>Birthday ideas &amp; plans</a:t>
            </a:r>
          </a:p>
          <a:p>
            <a:pPr lvl="2"/>
            <a:r>
              <a:rPr lang="en-GB" dirty="0" smtClean="0"/>
              <a:t>HEAT is 10 years old </a:t>
            </a:r>
          </a:p>
          <a:p>
            <a:pPr lvl="1"/>
            <a:endParaRPr lang="en-GB" dirty="0" smtClean="0"/>
          </a:p>
          <a:p>
            <a:endParaRPr lang="en-GB" dirty="0"/>
          </a:p>
        </p:txBody>
      </p:sp>
      <p:sp>
        <p:nvSpPr>
          <p:cNvPr id="4" name="Date Placeholder 3"/>
          <p:cNvSpPr>
            <a:spLocks noGrp="1"/>
          </p:cNvSpPr>
          <p:nvPr>
            <p:ph type="dt" sz="half" idx="10"/>
          </p:nvPr>
        </p:nvSpPr>
        <p:spPr/>
        <p:txBody>
          <a:bodyPr/>
          <a:lstStyle/>
          <a:p>
            <a:r>
              <a:rPr lang="en-US" smtClean="0"/>
              <a:t>08 OCT 2015, Istanbul, HEPA</a:t>
            </a:r>
            <a:endParaRPr lang="en-GB"/>
          </a:p>
        </p:txBody>
      </p:sp>
      <p:sp>
        <p:nvSpPr>
          <p:cNvPr id="5" name="Footer Placeholder 4"/>
          <p:cNvSpPr>
            <a:spLocks noGrp="1"/>
          </p:cNvSpPr>
          <p:nvPr>
            <p:ph type="ftr" sz="quarter" idx="11"/>
          </p:nvPr>
        </p:nvSpPr>
        <p:spPr/>
        <p:txBody>
          <a:bodyPr/>
          <a:lstStyle/>
          <a:p>
            <a:r>
              <a:rPr lang="en-GB" smtClean="0"/>
              <a:t>Twitter @ecfHEALTH    </a:t>
            </a:r>
            <a:endParaRPr lang="en-GB"/>
          </a:p>
        </p:txBody>
      </p:sp>
      <p:sp>
        <p:nvSpPr>
          <p:cNvPr id="6" name="Slide Number Placeholder 5"/>
          <p:cNvSpPr>
            <a:spLocks noGrp="1"/>
          </p:cNvSpPr>
          <p:nvPr>
            <p:ph type="sldNum" sz="quarter" idx="12"/>
          </p:nvPr>
        </p:nvSpPr>
        <p:spPr/>
        <p:txBody>
          <a:bodyPr/>
          <a:lstStyle/>
          <a:p>
            <a:fld id="{76C94B05-DA8F-4D21-8639-D7421CEAE45A}" type="slidenum">
              <a:rPr lang="en-GB" smtClean="0"/>
              <a:t>12</a:t>
            </a:fld>
            <a:endParaRPr lang="en-GB"/>
          </a:p>
        </p:txBody>
      </p:sp>
    </p:spTree>
    <p:extLst>
      <p:ext uri="{BB962C8B-B14F-4D97-AF65-F5344CB8AC3E}">
        <p14:creationId xmlns:p14="http://schemas.microsoft.com/office/powerpoint/2010/main" val="183280517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403350"/>
          </a:xfrm>
        </p:spPr>
        <p:txBody>
          <a:bodyPr>
            <a:normAutofit fontScale="90000"/>
          </a:bodyPr>
          <a:lstStyle/>
          <a:p>
            <a:r>
              <a:rPr lang="en-US" sz="4800" dirty="0" smtClean="0"/>
              <a:t>NL: Health </a:t>
            </a:r>
            <a:r>
              <a:rPr lang="en-US" sz="4800" dirty="0"/>
              <a:t>benefits </a:t>
            </a:r>
            <a:r>
              <a:rPr lang="en-US" sz="4800" dirty="0" smtClean="0"/>
              <a:t>&gt; 5</a:t>
            </a:r>
            <a:r>
              <a:rPr lang="en-US" sz="4800" dirty="0"/>
              <a:t>% </a:t>
            </a:r>
            <a:r>
              <a:rPr lang="en-US" sz="4800" dirty="0" smtClean="0"/>
              <a:t>GDP </a:t>
            </a:r>
            <a:r>
              <a:rPr lang="en-US" dirty="0"/>
              <a:t/>
            </a:r>
            <a:br>
              <a:rPr lang="en-US" dirty="0"/>
            </a:b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3849" y="1371601"/>
            <a:ext cx="5953866" cy="3962400"/>
          </a:xfrm>
        </p:spPr>
      </p:pic>
      <p:sp>
        <p:nvSpPr>
          <p:cNvPr id="4" name="Text Placeholder 3"/>
          <p:cNvSpPr>
            <a:spLocks noGrp="1"/>
          </p:cNvSpPr>
          <p:nvPr>
            <p:ph type="body" sz="half" idx="2"/>
          </p:nvPr>
        </p:nvSpPr>
        <p:spPr>
          <a:xfrm>
            <a:off x="152400" y="1435100"/>
            <a:ext cx="3886200" cy="4691063"/>
          </a:xfrm>
        </p:spPr>
        <p:txBody>
          <a:bodyPr>
            <a:normAutofit lnSpcReduction="10000"/>
          </a:bodyPr>
          <a:lstStyle/>
          <a:p>
            <a:r>
              <a:rPr lang="en-US" sz="3900" dirty="0" smtClean="0"/>
              <a:t>€ </a:t>
            </a:r>
            <a:r>
              <a:rPr lang="en-US" sz="3900" dirty="0"/>
              <a:t>31 </a:t>
            </a:r>
            <a:r>
              <a:rPr lang="en-US" sz="3900" dirty="0" err="1" smtClean="0"/>
              <a:t>bn</a:t>
            </a:r>
            <a:r>
              <a:rPr lang="en-US" sz="3900" dirty="0" smtClean="0"/>
              <a:t>/</a:t>
            </a:r>
            <a:r>
              <a:rPr lang="en-US" sz="3900" dirty="0" err="1" smtClean="0"/>
              <a:t>yr</a:t>
            </a:r>
            <a:endParaRPr lang="en-US" sz="3900" dirty="0"/>
          </a:p>
          <a:p>
            <a:endParaRPr lang="en-US" sz="2000" dirty="0" smtClean="0"/>
          </a:p>
          <a:p>
            <a:r>
              <a:rPr lang="en-US" sz="1800" dirty="0"/>
              <a:t>I</a:t>
            </a:r>
            <a:r>
              <a:rPr lang="en-US" sz="1800" dirty="0" smtClean="0"/>
              <a:t>nfrastructure </a:t>
            </a:r>
            <a:r>
              <a:rPr lang="en-US" sz="1800" dirty="0"/>
              <a:t>for </a:t>
            </a:r>
            <a:r>
              <a:rPr lang="en-US" sz="1800" dirty="0" smtClean="0"/>
              <a:t>cycling </a:t>
            </a:r>
            <a:r>
              <a:rPr lang="en-US" sz="1800" dirty="0"/>
              <a:t>cost </a:t>
            </a:r>
          </a:p>
          <a:p>
            <a:r>
              <a:rPr lang="en-US" sz="2000" dirty="0" smtClean="0"/>
              <a:t>€</a:t>
            </a:r>
            <a:r>
              <a:rPr lang="en-US" sz="2000" dirty="0"/>
              <a:t>0.5 </a:t>
            </a:r>
            <a:r>
              <a:rPr lang="en-US" sz="2000" dirty="0" err="1" smtClean="0"/>
              <a:t>bn</a:t>
            </a:r>
            <a:r>
              <a:rPr lang="en-US" sz="2000" dirty="0" smtClean="0"/>
              <a:t>/</a:t>
            </a:r>
            <a:r>
              <a:rPr lang="en-US" sz="2000" dirty="0" err="1" smtClean="0"/>
              <a:t>yr</a:t>
            </a:r>
            <a:endParaRPr lang="en-US" sz="2000" dirty="0" smtClean="0"/>
          </a:p>
          <a:p>
            <a:endParaRPr lang="en-US" sz="2000" dirty="0" smtClean="0"/>
          </a:p>
          <a:p>
            <a:r>
              <a:rPr lang="en-US" sz="2000" dirty="0"/>
              <a:t>27% of all trips </a:t>
            </a:r>
            <a:r>
              <a:rPr lang="en-US" sz="2000" dirty="0" smtClean="0"/>
              <a:t>by cycle</a:t>
            </a:r>
          </a:p>
          <a:p>
            <a:endParaRPr lang="en-US" sz="2000" dirty="0"/>
          </a:p>
          <a:p>
            <a:r>
              <a:rPr lang="en-US" sz="2000" dirty="0" smtClean="0"/>
              <a:t>Dutch </a:t>
            </a:r>
            <a:r>
              <a:rPr lang="en-US" sz="2000" dirty="0"/>
              <a:t>adults 20 -90 </a:t>
            </a:r>
            <a:r>
              <a:rPr lang="en-US" sz="2000" dirty="0" err="1" smtClean="0"/>
              <a:t>yrs</a:t>
            </a:r>
            <a:endParaRPr lang="en-US" sz="2000" dirty="0" smtClean="0"/>
          </a:p>
          <a:p>
            <a:r>
              <a:rPr lang="en-US" sz="2000" dirty="0" smtClean="0"/>
              <a:t>74 </a:t>
            </a:r>
            <a:r>
              <a:rPr lang="en-US" sz="2000" dirty="0"/>
              <a:t>minutes per week </a:t>
            </a:r>
          </a:p>
          <a:p>
            <a:endParaRPr lang="en-US" sz="2000" dirty="0"/>
          </a:p>
          <a:p>
            <a:endParaRPr lang="en-US" sz="2000" dirty="0"/>
          </a:p>
          <a:p>
            <a:r>
              <a:rPr lang="en-US" sz="2000" dirty="0" smtClean="0"/>
              <a:t>Ca 50% </a:t>
            </a:r>
            <a:r>
              <a:rPr lang="en-US" sz="2000" dirty="0"/>
              <a:t>the total life expectancy increase </a:t>
            </a:r>
            <a:r>
              <a:rPr lang="en-US" sz="2000" dirty="0" smtClean="0"/>
              <a:t>in those aged 65 +</a:t>
            </a:r>
          </a:p>
        </p:txBody>
      </p:sp>
      <p:sp>
        <p:nvSpPr>
          <p:cNvPr id="5" name="Date Placeholder 4"/>
          <p:cNvSpPr>
            <a:spLocks noGrp="1"/>
          </p:cNvSpPr>
          <p:nvPr>
            <p:ph type="dt" sz="half" idx="10"/>
          </p:nvPr>
        </p:nvSpPr>
        <p:spPr>
          <a:xfrm>
            <a:off x="457200" y="6356350"/>
            <a:ext cx="2746648" cy="365125"/>
          </a:xfrm>
        </p:spPr>
        <p:txBody>
          <a:bodyPr/>
          <a:lstStyle/>
          <a:p>
            <a:r>
              <a:rPr lang="en-US" dirty="0"/>
              <a:t>2016 </a:t>
            </a:r>
            <a:r>
              <a:rPr lang="en-US" dirty="0" smtClean="0"/>
              <a:t>HEAT</a:t>
            </a:r>
            <a:endParaRPr lang="en-GB" dirty="0"/>
          </a:p>
        </p:txBody>
      </p:sp>
      <p:sp>
        <p:nvSpPr>
          <p:cNvPr id="6" name="Footer Placeholder 5"/>
          <p:cNvSpPr>
            <a:spLocks noGrp="1"/>
          </p:cNvSpPr>
          <p:nvPr>
            <p:ph type="ftr" sz="quarter" idx="11"/>
          </p:nvPr>
        </p:nvSpPr>
        <p:spPr/>
        <p:txBody>
          <a:bodyPr/>
          <a:lstStyle/>
          <a:p>
            <a:r>
              <a:rPr lang="en-GB" dirty="0" smtClean="0"/>
              <a:t>Twitter @</a:t>
            </a:r>
            <a:r>
              <a:rPr lang="en-GB" dirty="0" err="1" smtClean="0"/>
              <a:t>ecfHEALTH</a:t>
            </a:r>
            <a:r>
              <a:rPr lang="en-GB" dirty="0" smtClean="0"/>
              <a:t>    </a:t>
            </a:r>
            <a:endParaRPr lang="en-GB" dirty="0"/>
          </a:p>
        </p:txBody>
      </p:sp>
      <p:sp>
        <p:nvSpPr>
          <p:cNvPr id="7" name="Slide Number Placeholder 6"/>
          <p:cNvSpPr>
            <a:spLocks noGrp="1"/>
          </p:cNvSpPr>
          <p:nvPr>
            <p:ph type="sldNum" sz="quarter" idx="12"/>
          </p:nvPr>
        </p:nvSpPr>
        <p:spPr/>
        <p:txBody>
          <a:bodyPr/>
          <a:lstStyle/>
          <a:p>
            <a:fld id="{76C94B05-DA8F-4D21-8639-D7421CEAE45A}" type="slidenum">
              <a:rPr lang="en-GB" smtClean="0"/>
              <a:t>13</a:t>
            </a:fld>
            <a:endParaRPr lang="en-GB"/>
          </a:p>
        </p:txBody>
      </p:sp>
      <p:sp>
        <p:nvSpPr>
          <p:cNvPr id="9" name="TextBox 8"/>
          <p:cNvSpPr txBox="1"/>
          <p:nvPr/>
        </p:nvSpPr>
        <p:spPr>
          <a:xfrm>
            <a:off x="4495800" y="5334000"/>
            <a:ext cx="4495800" cy="677108"/>
          </a:xfrm>
          <a:prstGeom prst="rect">
            <a:avLst/>
          </a:prstGeom>
          <a:noFill/>
        </p:spPr>
        <p:txBody>
          <a:bodyPr wrap="square" rtlCol="0">
            <a:spAutoFit/>
          </a:bodyPr>
          <a:lstStyle/>
          <a:p>
            <a:r>
              <a:rPr lang="en-US" sz="1600" dirty="0" smtClean="0"/>
              <a:t>Fishman, </a:t>
            </a:r>
            <a:r>
              <a:rPr lang="en-US" sz="1600" dirty="0" err="1"/>
              <a:t>Schepers</a:t>
            </a:r>
            <a:r>
              <a:rPr lang="en-US" sz="1600" dirty="0"/>
              <a:t> &amp; </a:t>
            </a:r>
            <a:r>
              <a:rPr lang="en-US" sz="1600" dirty="0" err="1"/>
              <a:t>Kamphuis</a:t>
            </a:r>
            <a:r>
              <a:rPr lang="en-US" sz="1600" dirty="0"/>
              <a:t> 2015</a:t>
            </a:r>
            <a:endParaRPr lang="en-US" sz="3600" dirty="0"/>
          </a:p>
          <a:p>
            <a:r>
              <a:rPr lang="en-US" sz="1100" dirty="0"/>
              <a:t>Dutch Cycling: Quantifying the Health and Related Economic Benefits” online, </a:t>
            </a:r>
            <a:r>
              <a:rPr lang="en-US" sz="1100" dirty="0" err="1"/>
              <a:t>AmJ</a:t>
            </a:r>
            <a:r>
              <a:rPr lang="en-US" sz="1100" dirty="0"/>
              <a:t> Pub Heal June 11, </a:t>
            </a:r>
            <a:r>
              <a:rPr lang="en-US" sz="1100" dirty="0" smtClean="0"/>
              <a:t>2015</a:t>
            </a:r>
            <a:endParaRPr lang="en-US" sz="1100" dirty="0"/>
          </a:p>
        </p:txBody>
      </p:sp>
    </p:spTree>
    <p:extLst>
      <p:ext uri="{BB962C8B-B14F-4D97-AF65-F5344CB8AC3E}">
        <p14:creationId xmlns:p14="http://schemas.microsoft.com/office/powerpoint/2010/main" val="318843342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386608" cy="365125"/>
          </a:xfrm>
        </p:spPr>
        <p:txBody>
          <a:bodyPr/>
          <a:lstStyle/>
          <a:p>
            <a:r>
              <a:rPr lang="en-US" dirty="0"/>
              <a:t>2016 </a:t>
            </a:r>
            <a:r>
              <a:rPr lang="en-US" dirty="0" smtClean="0"/>
              <a:t>HEAT</a:t>
            </a:r>
            <a:endParaRPr lang="en-GB" dirty="0"/>
          </a:p>
        </p:txBody>
      </p:sp>
      <p:sp>
        <p:nvSpPr>
          <p:cNvPr id="3" name="Footer Placeholder 2"/>
          <p:cNvSpPr>
            <a:spLocks noGrp="1"/>
          </p:cNvSpPr>
          <p:nvPr>
            <p:ph type="ftr" sz="quarter" idx="11"/>
          </p:nvPr>
        </p:nvSpPr>
        <p:spPr/>
        <p:txBody>
          <a:bodyPr/>
          <a:lstStyle/>
          <a:p>
            <a:r>
              <a:rPr lang="en-GB" smtClean="0"/>
              <a:t>Twitter @ecfHEALTH    </a:t>
            </a:r>
            <a:endParaRPr lang="en-GB"/>
          </a:p>
        </p:txBody>
      </p:sp>
      <p:sp>
        <p:nvSpPr>
          <p:cNvPr id="4" name="Slide Number Placeholder 3"/>
          <p:cNvSpPr>
            <a:spLocks noGrp="1"/>
          </p:cNvSpPr>
          <p:nvPr>
            <p:ph type="sldNum" sz="quarter" idx="12"/>
          </p:nvPr>
        </p:nvSpPr>
        <p:spPr/>
        <p:txBody>
          <a:bodyPr/>
          <a:lstStyle/>
          <a:p>
            <a:fld id="{76C94B05-DA8F-4D21-8639-D7421CEAE45A}" type="slidenum">
              <a:rPr lang="en-GB" smtClean="0"/>
              <a:t>14</a:t>
            </a:fld>
            <a:endParaRPr lang="en-GB"/>
          </a:p>
        </p:txBody>
      </p:sp>
      <p:sp>
        <p:nvSpPr>
          <p:cNvPr id="5" name="Rectangle 4"/>
          <p:cNvSpPr/>
          <p:nvPr/>
        </p:nvSpPr>
        <p:spPr>
          <a:xfrm>
            <a:off x="2286000" y="2136339"/>
            <a:ext cx="4572000" cy="369332"/>
          </a:xfrm>
          <a:prstGeom prst="rect">
            <a:avLst/>
          </a:prstGeom>
        </p:spPr>
        <p:txBody>
          <a:bodyPr>
            <a:spAutoFit/>
          </a:bodyPr>
          <a:lstStyle/>
          <a:p>
            <a:r>
              <a:rPr lang="en-US" dirty="0"/>
              <a:t> </a:t>
            </a:r>
          </a:p>
        </p:txBody>
      </p:sp>
      <p:sp>
        <p:nvSpPr>
          <p:cNvPr id="6" name="Rectangle 5"/>
          <p:cNvSpPr/>
          <p:nvPr/>
        </p:nvSpPr>
        <p:spPr>
          <a:xfrm>
            <a:off x="685800" y="304800"/>
            <a:ext cx="7924800" cy="4678204"/>
          </a:xfrm>
          <a:prstGeom prst="rect">
            <a:avLst/>
          </a:prstGeom>
        </p:spPr>
        <p:txBody>
          <a:bodyPr wrap="square">
            <a:spAutoFit/>
          </a:bodyPr>
          <a:lstStyle/>
          <a:p>
            <a:r>
              <a:rPr lang="en-US" sz="3600" dirty="0"/>
              <a:t>E</a:t>
            </a:r>
            <a:r>
              <a:rPr lang="en-US" sz="3600" dirty="0" smtClean="0"/>
              <a:t>conomic </a:t>
            </a:r>
            <a:r>
              <a:rPr lang="en-US" sz="3600" dirty="0"/>
              <a:t>E</a:t>
            </a:r>
            <a:r>
              <a:rPr lang="en-US" sz="3600" dirty="0" smtClean="0"/>
              <a:t>ffects of </a:t>
            </a:r>
          </a:p>
          <a:p>
            <a:r>
              <a:rPr lang="en-US" sz="3600" dirty="0" smtClean="0"/>
              <a:t>UK Cycling </a:t>
            </a:r>
            <a:r>
              <a:rPr lang="en-US" sz="3600" dirty="0"/>
              <a:t>Delivery </a:t>
            </a:r>
            <a:r>
              <a:rPr lang="en-US" sz="3600" dirty="0" smtClean="0"/>
              <a:t>Plan</a:t>
            </a:r>
          </a:p>
          <a:p>
            <a:endParaRPr lang="en-US" dirty="0"/>
          </a:p>
          <a:p>
            <a:r>
              <a:rPr lang="en-US" dirty="0" smtClean="0"/>
              <a:t>Goal: double cycling trips </a:t>
            </a:r>
          </a:p>
          <a:p>
            <a:pPr marL="285750" indent="-285750">
              <a:buFont typeface="Symbol"/>
              <a:buChar char="Þ"/>
            </a:pPr>
            <a:r>
              <a:rPr lang="en-US" dirty="0" smtClean="0"/>
              <a:t>cycling modal </a:t>
            </a:r>
            <a:r>
              <a:rPr lang="en-US" dirty="0"/>
              <a:t>share in </a:t>
            </a:r>
            <a:r>
              <a:rPr lang="en-US" dirty="0" smtClean="0"/>
              <a:t>2025 2.5%  </a:t>
            </a:r>
          </a:p>
          <a:p>
            <a:pPr marL="285750" indent="-285750">
              <a:buFont typeface="Symbol"/>
              <a:buChar char="Þ"/>
            </a:pPr>
            <a:r>
              <a:rPr lang="en-US" dirty="0" smtClean="0"/>
              <a:t> &amp;    2050 =&gt; 5%</a:t>
            </a:r>
            <a:endParaRPr lang="en-US" dirty="0"/>
          </a:p>
          <a:p>
            <a:r>
              <a:rPr lang="en-US" sz="1600" dirty="0" smtClean="0"/>
              <a:t>FACTORS</a:t>
            </a:r>
          </a:p>
          <a:p>
            <a:pPr marL="285750" indent="-285750">
              <a:buFont typeface="Arial" panose="020B0604020202020204" pitchFamily="34" charset="0"/>
              <a:buChar char="•"/>
            </a:pPr>
            <a:r>
              <a:rPr lang="en-US" sz="1600" dirty="0" smtClean="0"/>
              <a:t>Increased physical </a:t>
            </a:r>
            <a:r>
              <a:rPr lang="en-US" sz="1600" dirty="0"/>
              <a:t>fitness </a:t>
            </a:r>
            <a:r>
              <a:rPr lang="en-US" sz="1600" dirty="0" smtClean="0"/>
              <a:t>(</a:t>
            </a:r>
            <a:r>
              <a:rPr lang="en-US" b="1" dirty="0" smtClean="0">
                <a:solidFill>
                  <a:srgbClr val="FF0000"/>
                </a:solidFill>
              </a:rPr>
              <a:t>HEAT</a:t>
            </a:r>
            <a:r>
              <a:rPr lang="en-US" sz="1600" dirty="0" smtClean="0"/>
              <a:t>)</a:t>
            </a:r>
            <a:endParaRPr lang="en-US" sz="1600" dirty="0"/>
          </a:p>
          <a:p>
            <a:r>
              <a:rPr lang="en-US" sz="2800" dirty="0" smtClean="0"/>
              <a:t>+ 7 other (air, noise, </a:t>
            </a:r>
          </a:p>
          <a:p>
            <a:r>
              <a:rPr lang="en-US" sz="2800" dirty="0" smtClean="0"/>
              <a:t>Benefits </a:t>
            </a:r>
          </a:p>
          <a:p>
            <a:pPr marL="285750" indent="-285750">
              <a:buFont typeface="Arial" panose="020B0604020202020204" pitchFamily="34" charset="0"/>
              <a:buChar char="•"/>
            </a:pPr>
            <a:r>
              <a:rPr lang="en-GB" altLang="en-US" sz="2800" dirty="0" smtClean="0">
                <a:latin typeface="Arial" charset="0"/>
              </a:rPr>
              <a:t>£ </a:t>
            </a:r>
            <a:r>
              <a:rPr lang="en-US" sz="2800" dirty="0"/>
              <a:t>7.6 billion (2025) </a:t>
            </a:r>
            <a:r>
              <a:rPr lang="en-US" sz="2800" dirty="0" smtClean="0"/>
              <a:t>&amp;  </a:t>
            </a:r>
            <a:r>
              <a:rPr lang="en-GB" altLang="en-US" sz="2800" dirty="0" smtClean="0">
                <a:latin typeface="Arial" charset="0"/>
              </a:rPr>
              <a:t>£ </a:t>
            </a:r>
            <a:r>
              <a:rPr lang="en-US" sz="2800" dirty="0"/>
              <a:t>46.5 billion (2050) </a:t>
            </a:r>
            <a:endParaRPr lang="en-US" sz="2800" dirty="0" smtClean="0"/>
          </a:p>
          <a:p>
            <a:r>
              <a:rPr lang="en-US" dirty="0" smtClean="0"/>
              <a:t>(Fiona </a:t>
            </a:r>
            <a:r>
              <a:rPr lang="en-US" dirty="0"/>
              <a:t>Crawford &amp;</a:t>
            </a:r>
            <a:r>
              <a:rPr lang="en-US" dirty="0" smtClean="0"/>
              <a:t>Robin Lovelace, U Leeds</a:t>
            </a:r>
            <a:r>
              <a:rPr lang="en-US" dirty="0"/>
              <a:t>) </a:t>
            </a:r>
            <a:r>
              <a:rPr lang="en-US" sz="1100" dirty="0"/>
              <a:t>http://www.ctc.org.uk/economic-cycle</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371600"/>
            <a:ext cx="4167187" cy="3859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74419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927350"/>
          </a:xfrm>
        </p:spPr>
        <p:txBody>
          <a:bodyPr>
            <a:noAutofit/>
          </a:bodyPr>
          <a:lstStyle/>
          <a:p>
            <a:r>
              <a:rPr lang="en-US" sz="4400" dirty="0"/>
              <a:t>E</a:t>
            </a:r>
            <a:r>
              <a:rPr lang="en-US" sz="4400" dirty="0" smtClean="0"/>
              <a:t>conomic </a:t>
            </a:r>
            <a:r>
              <a:rPr lang="en-US" sz="4400" dirty="0"/>
              <a:t>B</a:t>
            </a:r>
            <a:r>
              <a:rPr lang="en-US" sz="4400" dirty="0" smtClean="0"/>
              <a:t>enefits </a:t>
            </a:r>
            <a:r>
              <a:rPr lang="en-US" sz="4400" dirty="0"/>
              <a:t>of C</a:t>
            </a:r>
            <a:r>
              <a:rPr lang="en-US" sz="4400" dirty="0" smtClean="0"/>
              <a:t>ycling </a:t>
            </a:r>
            <a:r>
              <a:rPr lang="en-US" sz="4400" dirty="0"/>
              <a:t>England </a:t>
            </a:r>
          </a:p>
        </p:txBody>
      </p:sp>
      <p:sp>
        <p:nvSpPr>
          <p:cNvPr id="4" name="Text Placeholder 3"/>
          <p:cNvSpPr>
            <a:spLocks noGrp="1"/>
          </p:cNvSpPr>
          <p:nvPr>
            <p:ph type="body" sz="half" idx="2"/>
          </p:nvPr>
        </p:nvSpPr>
        <p:spPr>
          <a:xfrm>
            <a:off x="457200" y="3886199"/>
            <a:ext cx="8229600" cy="2057401"/>
          </a:xfrm>
        </p:spPr>
        <p:txBody>
          <a:bodyPr>
            <a:normAutofit/>
          </a:bodyPr>
          <a:lstStyle/>
          <a:p>
            <a:r>
              <a:rPr lang="en-US" sz="2800" dirty="0"/>
              <a:t>I</a:t>
            </a:r>
            <a:r>
              <a:rPr lang="en-US" sz="2800" dirty="0" smtClean="0"/>
              <a:t>ncreasing </a:t>
            </a:r>
            <a:r>
              <a:rPr lang="en-US" sz="2800" dirty="0"/>
              <a:t>cycling modal share </a:t>
            </a:r>
            <a:r>
              <a:rPr lang="en-US" sz="2800" dirty="0" smtClean="0"/>
              <a:t>to 25</a:t>
            </a:r>
            <a:r>
              <a:rPr lang="en-US" sz="2800" dirty="0"/>
              <a:t>% </a:t>
            </a:r>
            <a:r>
              <a:rPr lang="en-US" sz="2800" dirty="0" smtClean="0"/>
              <a:t>by </a:t>
            </a:r>
            <a:r>
              <a:rPr lang="en-US" sz="2800" dirty="0"/>
              <a:t>2050 </a:t>
            </a:r>
            <a:r>
              <a:rPr lang="en-US" sz="2800" dirty="0" smtClean="0"/>
              <a:t> </a:t>
            </a:r>
          </a:p>
          <a:p>
            <a:r>
              <a:rPr lang="en-US" sz="2800" dirty="0" smtClean="0"/>
              <a:t>ca </a:t>
            </a:r>
            <a:r>
              <a:rPr lang="en-GB" altLang="en-US" sz="2800" dirty="0" smtClean="0">
                <a:latin typeface="Arial" charset="0"/>
              </a:rPr>
              <a:t>£ </a:t>
            </a:r>
            <a:r>
              <a:rPr lang="en-US" sz="2800" dirty="0" smtClean="0"/>
              <a:t>250 billion in </a:t>
            </a:r>
            <a:r>
              <a:rPr lang="en-US" sz="2800" dirty="0"/>
              <a:t>economic </a:t>
            </a:r>
            <a:r>
              <a:rPr lang="en-US" sz="2800" dirty="0" smtClean="0"/>
              <a:t>benefits due to cycling </a:t>
            </a:r>
          </a:p>
          <a:p>
            <a:endParaRPr lang="en-US" altLang="en-US" sz="2800" dirty="0">
              <a:latin typeface="Arial" charset="0"/>
            </a:endParaRPr>
          </a:p>
          <a:p>
            <a:r>
              <a:rPr lang="en-US" sz="2400" dirty="0" smtClean="0"/>
              <a:t>		-  CTC (Cyclists</a:t>
            </a:r>
            <a:r>
              <a:rPr lang="en-US" sz="2400" dirty="0"/>
              <a:t>’ Touring Club</a:t>
            </a:r>
            <a:r>
              <a:rPr lang="en-US" sz="2400" dirty="0" smtClean="0"/>
              <a:t>)</a:t>
            </a:r>
            <a:endParaRPr lang="en-US" sz="2400" dirty="0"/>
          </a:p>
        </p:txBody>
      </p:sp>
      <p:sp>
        <p:nvSpPr>
          <p:cNvPr id="5" name="Date Placeholder 4"/>
          <p:cNvSpPr>
            <a:spLocks noGrp="1"/>
          </p:cNvSpPr>
          <p:nvPr>
            <p:ph type="dt" sz="half" idx="10"/>
          </p:nvPr>
        </p:nvSpPr>
        <p:spPr>
          <a:xfrm>
            <a:off x="457200" y="6356350"/>
            <a:ext cx="2458616" cy="365125"/>
          </a:xfrm>
        </p:spPr>
        <p:txBody>
          <a:bodyPr/>
          <a:lstStyle/>
          <a:p>
            <a:r>
              <a:rPr lang="en-US" dirty="0"/>
              <a:t>2016 </a:t>
            </a:r>
            <a:r>
              <a:rPr lang="en-US" dirty="0" smtClean="0"/>
              <a:t>HEAT</a:t>
            </a:r>
            <a:endParaRPr lang="en-GB" dirty="0"/>
          </a:p>
        </p:txBody>
      </p:sp>
      <p:sp>
        <p:nvSpPr>
          <p:cNvPr id="6" name="Footer Placeholder 5"/>
          <p:cNvSpPr>
            <a:spLocks noGrp="1"/>
          </p:cNvSpPr>
          <p:nvPr>
            <p:ph type="ftr" sz="quarter" idx="11"/>
          </p:nvPr>
        </p:nvSpPr>
        <p:spPr/>
        <p:txBody>
          <a:bodyPr/>
          <a:lstStyle/>
          <a:p>
            <a:r>
              <a:rPr lang="en-GB" smtClean="0"/>
              <a:t>Twitter @ecfHEALTH    </a:t>
            </a:r>
            <a:endParaRPr lang="en-GB"/>
          </a:p>
        </p:txBody>
      </p:sp>
      <p:sp>
        <p:nvSpPr>
          <p:cNvPr id="7" name="Slide Number Placeholder 6"/>
          <p:cNvSpPr>
            <a:spLocks noGrp="1"/>
          </p:cNvSpPr>
          <p:nvPr>
            <p:ph type="sldNum" sz="quarter" idx="12"/>
          </p:nvPr>
        </p:nvSpPr>
        <p:spPr/>
        <p:txBody>
          <a:bodyPr/>
          <a:lstStyle/>
          <a:p>
            <a:fld id="{76C94B05-DA8F-4D21-8639-D7421CEAE45A}" type="slidenum">
              <a:rPr lang="en-GB" smtClean="0"/>
              <a:t>15</a:t>
            </a:fld>
            <a:endParaRPr lang="en-GB"/>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76694" y="0"/>
            <a:ext cx="5689077"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02252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7"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ctrTitle"/>
          </p:nvPr>
        </p:nvSpPr>
        <p:spPr/>
        <p:txBody>
          <a:bodyPr>
            <a:noAutofit/>
          </a:bodyPr>
          <a:lstStyle/>
          <a:p>
            <a:r>
              <a:rPr lang="en-US" sz="2400" b="1" dirty="0" smtClean="0">
                <a:solidFill>
                  <a:schemeClr val="bg1"/>
                </a:solidFill>
              </a:rPr>
              <a:t>Many thanks to </a:t>
            </a:r>
            <a:br>
              <a:rPr lang="en-US" sz="2400" b="1" dirty="0" smtClean="0">
                <a:solidFill>
                  <a:schemeClr val="bg1"/>
                </a:solidFill>
              </a:rPr>
            </a:b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You </a:t>
            </a:r>
            <a:r>
              <a:rPr lang="en-US" sz="3600" b="1" dirty="0" smtClean="0">
                <a:solidFill>
                  <a:schemeClr val="bg1"/>
                </a:solidFill>
              </a:rPr>
              <a:t/>
            </a:r>
            <a:br>
              <a:rPr lang="en-US" sz="3600" b="1" dirty="0" smtClean="0">
                <a:solidFill>
                  <a:schemeClr val="bg1"/>
                </a:solidFill>
              </a:rPr>
            </a:br>
            <a:r>
              <a:rPr lang="en-US" sz="3600" b="1" dirty="0" smtClean="0">
                <a:solidFill>
                  <a:schemeClr val="bg1"/>
                </a:solidFill>
              </a:rPr>
              <a:t/>
            </a:r>
            <a:br>
              <a:rPr lang="en-US" sz="3600" b="1" dirty="0" smtClean="0">
                <a:solidFill>
                  <a:schemeClr val="bg1"/>
                </a:solidFill>
              </a:rPr>
            </a:br>
            <a:r>
              <a:rPr lang="en-US" sz="3600" b="1" dirty="0" smtClean="0">
                <a:solidFill>
                  <a:schemeClr val="bg1"/>
                </a:solidFill>
              </a:rPr>
              <a:t>Q&amp;A follows</a:t>
            </a:r>
            <a:endParaRPr lang="en-GB" sz="3600" b="1" dirty="0">
              <a:solidFill>
                <a:schemeClr val="bg1"/>
              </a:solidFill>
            </a:endParaRPr>
          </a:p>
        </p:txBody>
      </p:sp>
      <p:sp>
        <p:nvSpPr>
          <p:cNvPr id="6" name="Subtitle 5"/>
          <p:cNvSpPr>
            <a:spLocks noGrp="1"/>
          </p:cNvSpPr>
          <p:nvPr>
            <p:ph type="subTitle" idx="1"/>
          </p:nvPr>
        </p:nvSpPr>
        <p:spPr>
          <a:xfrm>
            <a:off x="1371600" y="4149080"/>
            <a:ext cx="6400800" cy="1489720"/>
          </a:xfrm>
        </p:spPr>
        <p:txBody>
          <a:bodyPr>
            <a:noAutofit/>
          </a:bodyPr>
          <a:lstStyle/>
          <a:p>
            <a:r>
              <a:rPr lang="en-US" sz="2400" dirty="0" smtClean="0">
                <a:solidFill>
                  <a:schemeClr val="bg1"/>
                </a:solidFill>
              </a:rPr>
              <a:t>randy@ecf.com </a:t>
            </a:r>
          </a:p>
          <a:p>
            <a:r>
              <a:rPr lang="en-US" sz="2400" dirty="0" smtClean="0">
                <a:solidFill>
                  <a:schemeClr val="bg1"/>
                </a:solidFill>
                <a:hlinkClick r:id="rId4"/>
              </a:rPr>
              <a:t>www.ecf.com</a:t>
            </a:r>
            <a:endParaRPr lang="en-US" sz="2400" dirty="0" smtClean="0">
              <a:solidFill>
                <a:schemeClr val="bg1"/>
              </a:solidFill>
            </a:endParaRPr>
          </a:p>
          <a:p>
            <a:r>
              <a:rPr lang="en-US" sz="2400" dirty="0" smtClean="0">
                <a:solidFill>
                  <a:schemeClr val="bg1"/>
                </a:solidFill>
              </a:rPr>
              <a:t>@</a:t>
            </a:r>
            <a:r>
              <a:rPr lang="en-US" sz="2400" dirty="0" err="1" smtClean="0">
                <a:solidFill>
                  <a:schemeClr val="bg1"/>
                </a:solidFill>
              </a:rPr>
              <a:t>ecfHEALTH</a:t>
            </a:r>
            <a:endParaRPr lang="en-GB" sz="2400" dirty="0">
              <a:solidFill>
                <a:schemeClr val="bg1"/>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797714"/>
            <a:ext cx="4833937"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904871"/>
            <a:ext cx="609600"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51939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Annecdotes</a:t>
            </a:r>
            <a:endParaRPr lang="en-GB" dirty="0"/>
          </a:p>
        </p:txBody>
      </p:sp>
      <p:sp>
        <p:nvSpPr>
          <p:cNvPr id="3" name="Content Placeholder 2"/>
          <p:cNvSpPr>
            <a:spLocks noGrp="1"/>
          </p:cNvSpPr>
          <p:nvPr>
            <p:ph idx="1"/>
          </p:nvPr>
        </p:nvSpPr>
        <p:spPr/>
        <p:txBody>
          <a:bodyPr/>
          <a:lstStyle/>
          <a:p>
            <a:r>
              <a:rPr lang="en-GB" dirty="0" smtClean="0"/>
              <a:t>Auckland  - Harbour Bridge open</a:t>
            </a:r>
          </a:p>
          <a:p>
            <a:endParaRPr lang="en-GB" dirty="0"/>
          </a:p>
        </p:txBody>
      </p:sp>
      <p:sp>
        <p:nvSpPr>
          <p:cNvPr id="4" name="Date Placeholder 3"/>
          <p:cNvSpPr>
            <a:spLocks noGrp="1"/>
          </p:cNvSpPr>
          <p:nvPr>
            <p:ph type="dt" sz="half" idx="10"/>
          </p:nvPr>
        </p:nvSpPr>
        <p:spPr/>
        <p:txBody>
          <a:bodyPr/>
          <a:lstStyle/>
          <a:p>
            <a:r>
              <a:rPr lang="en-US" smtClean="0">
                <a:solidFill>
                  <a:srgbClr val="205867">
                    <a:tint val="75000"/>
                  </a:srgbClr>
                </a:solidFill>
              </a:rPr>
              <a:t>08 OCT 2015, Istanbul, HEPA</a:t>
            </a:r>
            <a:endParaRPr lang="en-GB">
              <a:solidFill>
                <a:srgbClr val="205867">
                  <a:tint val="75000"/>
                </a:srgbClr>
              </a:solidFill>
            </a:endParaRPr>
          </a:p>
        </p:txBody>
      </p:sp>
      <p:sp>
        <p:nvSpPr>
          <p:cNvPr id="5" name="Footer Placeholder 4"/>
          <p:cNvSpPr>
            <a:spLocks noGrp="1"/>
          </p:cNvSpPr>
          <p:nvPr>
            <p:ph type="ftr" sz="quarter" idx="11"/>
          </p:nvPr>
        </p:nvSpPr>
        <p:spPr/>
        <p:txBody>
          <a:bodyPr/>
          <a:lstStyle/>
          <a:p>
            <a:r>
              <a:rPr lang="en-GB" smtClean="0">
                <a:solidFill>
                  <a:srgbClr val="205867">
                    <a:tint val="75000"/>
                  </a:srgbClr>
                </a:solidFill>
              </a:rPr>
              <a:t>Twitter @ecfHEALTH    </a:t>
            </a:r>
            <a:endParaRPr lang="en-GB">
              <a:solidFill>
                <a:srgbClr val="205867">
                  <a:tint val="75000"/>
                </a:srgbClr>
              </a:solidFill>
            </a:endParaRPr>
          </a:p>
        </p:txBody>
      </p:sp>
      <p:sp>
        <p:nvSpPr>
          <p:cNvPr id="6" name="Slide Number Placeholder 5"/>
          <p:cNvSpPr>
            <a:spLocks noGrp="1"/>
          </p:cNvSpPr>
          <p:nvPr>
            <p:ph type="sldNum" sz="quarter" idx="12"/>
          </p:nvPr>
        </p:nvSpPr>
        <p:spPr/>
        <p:txBody>
          <a:bodyPr/>
          <a:lstStyle/>
          <a:p>
            <a:fld id="{B1ADE399-9B5A-4FAF-BA84-527CF897852D}" type="slidenum">
              <a:rPr lang="en-GB" smtClean="0">
                <a:solidFill>
                  <a:srgbClr val="205867">
                    <a:tint val="75000"/>
                  </a:srgbClr>
                </a:solidFill>
              </a:rPr>
              <a:pPr/>
              <a:t>17</a:t>
            </a:fld>
            <a:endParaRPr lang="en-GB">
              <a:solidFill>
                <a:srgbClr val="205867">
                  <a:tint val="75000"/>
                </a:srgbClr>
              </a:solidFill>
            </a:endParaRPr>
          </a:p>
        </p:txBody>
      </p:sp>
    </p:spTree>
    <p:extLst>
      <p:ext uri="{BB962C8B-B14F-4D97-AF65-F5344CB8AC3E}">
        <p14:creationId xmlns:p14="http://schemas.microsoft.com/office/powerpoint/2010/main" val="118872941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Inhaltsplatzhalter 2"/>
          <p:cNvSpPr>
            <a:spLocks noGrp="1"/>
          </p:cNvSpPr>
          <p:nvPr>
            <p:ph idx="4294967295"/>
          </p:nvPr>
        </p:nvSpPr>
        <p:spPr>
          <a:xfrm>
            <a:off x="827088" y="1452563"/>
            <a:ext cx="8208962" cy="4713287"/>
          </a:xfrm>
        </p:spPr>
        <p:txBody>
          <a:bodyPr/>
          <a:lstStyle/>
          <a:p>
            <a:r>
              <a:rPr lang="en-US" altLang="en-US" dirty="0" smtClean="0">
                <a:ea typeface="ＭＳ Ｐゴシック" pitchFamily="34" charset="-128"/>
              </a:rPr>
              <a:t>Modelling; interventions; ‘steady state’</a:t>
            </a:r>
          </a:p>
          <a:p>
            <a:r>
              <a:rPr lang="en-US" altLang="en-US" dirty="0" smtClean="0">
                <a:ea typeface="ＭＳ Ｐゴシック" pitchFamily="34" charset="-128"/>
              </a:rPr>
              <a:t>Method adopted by UK and Austrian governments </a:t>
            </a:r>
          </a:p>
          <a:p>
            <a:endParaRPr lang="de-DE" altLang="en-US" dirty="0" smtClean="0">
              <a:ea typeface="ＭＳ Ｐゴシック" pitchFamily="34" charset="-128"/>
            </a:endParaRPr>
          </a:p>
        </p:txBody>
      </p:sp>
      <p:sp>
        <p:nvSpPr>
          <p:cNvPr id="11267" name="Rectangle 3"/>
          <p:cNvSpPr>
            <a:spLocks noGrp="1" noChangeArrowheads="1"/>
          </p:cNvSpPr>
          <p:nvPr>
            <p:ph type="title" idx="4294967295"/>
          </p:nvPr>
        </p:nvSpPr>
        <p:spPr>
          <a:xfrm>
            <a:off x="1022350" y="182563"/>
            <a:ext cx="8229600" cy="1143000"/>
          </a:xfrm>
          <a:noFill/>
        </p:spPr>
        <p:txBody>
          <a:bodyPr/>
          <a:lstStyle/>
          <a:p>
            <a:r>
              <a:rPr lang="en-US" altLang="en-US" smtClean="0">
                <a:ea typeface="ＭＳ Ｐゴシック" pitchFamily="34" charset="-128"/>
              </a:rPr>
              <a:t>Applications</a:t>
            </a:r>
            <a:r>
              <a:rPr lang="en-US" altLang="en-US" sz="2800" smtClean="0">
                <a:ea typeface="ＭＳ Ｐゴシック" pitchFamily="34" charset="-128"/>
              </a:rPr>
              <a:t> </a:t>
            </a:r>
          </a:p>
        </p:txBody>
      </p:sp>
      <p:pic>
        <p:nvPicPr>
          <p:cNvPr id="11268" name="Bild 3" descr="Bildschirmfoto 2010-06-28 um 1.46.06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9063" y="4365625"/>
            <a:ext cx="5249862"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4437063"/>
            <a:ext cx="3563938"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03542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smtClean="0">
                <a:ea typeface="ＭＳ Ｐゴシック" pitchFamily="34" charset="-128"/>
              </a:rPr>
              <a:t>What is HEAT for Cycling?</a:t>
            </a:r>
          </a:p>
        </p:txBody>
      </p:sp>
      <p:sp>
        <p:nvSpPr>
          <p:cNvPr id="6147" name="Content Placeholder 2"/>
          <p:cNvSpPr>
            <a:spLocks noGrp="1"/>
          </p:cNvSpPr>
          <p:nvPr>
            <p:ph idx="1"/>
          </p:nvPr>
        </p:nvSpPr>
        <p:spPr/>
        <p:txBody>
          <a:bodyPr/>
          <a:lstStyle/>
          <a:p>
            <a:r>
              <a:rPr lang="en-US" altLang="en-US" dirty="0" smtClean="0">
                <a:ea typeface="ＭＳ Ｐゴシック" pitchFamily="34" charset="-128"/>
              </a:rPr>
              <a:t>Online tool </a:t>
            </a:r>
            <a:r>
              <a:rPr lang="en-US" altLang="en-US" dirty="0" smtClean="0">
                <a:ea typeface="ＭＳ Ｐゴシック" pitchFamily="34" charset="-128"/>
                <a:hlinkClick r:id="rId3"/>
              </a:rPr>
              <a:t>www.heatwalkingcycling.org</a:t>
            </a:r>
            <a:endParaRPr lang="en-US" altLang="en-US" dirty="0" smtClean="0">
              <a:ea typeface="ＭＳ Ｐゴシック" pitchFamily="34" charset="-128"/>
            </a:endParaRPr>
          </a:p>
          <a:p>
            <a:r>
              <a:rPr lang="en-US" altLang="en-US" dirty="0" smtClean="0">
                <a:ea typeface="ＭＳ Ｐゴシック" pitchFamily="34" charset="-128"/>
              </a:rPr>
              <a:t>Economic assessment of health benefits of cycling </a:t>
            </a:r>
            <a:r>
              <a:rPr lang="en-US" altLang="en-US" sz="2400" dirty="0" smtClean="0">
                <a:ea typeface="ＭＳ Ｐゴシック" pitchFamily="34" charset="-128"/>
              </a:rPr>
              <a:t>(&amp; walking)</a:t>
            </a:r>
          </a:p>
          <a:p>
            <a:r>
              <a:rPr lang="en-US" altLang="en-US" dirty="0" smtClean="0">
                <a:ea typeface="ＭＳ Ｐゴシック" pitchFamily="34" charset="-128"/>
              </a:rPr>
              <a:t>Reduced mortality ‘only’</a:t>
            </a:r>
          </a:p>
        </p:txBody>
      </p:sp>
    </p:spTree>
    <p:extLst>
      <p:ext uri="{BB962C8B-B14F-4D97-AF65-F5344CB8AC3E}">
        <p14:creationId xmlns:p14="http://schemas.microsoft.com/office/powerpoint/2010/main" val="40312554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pic>
        <p:nvPicPr>
          <p:cNvPr id="4" name="Picture 3" descr="background for ppt.png"/>
          <p:cNvPicPr>
            <a:picLocks noChangeAspect="1"/>
          </p:cNvPicPr>
          <p:nvPr/>
        </p:nvPicPr>
        <p:blipFill>
          <a:blip r:embed="rId4" cstate="print"/>
          <a:stretch>
            <a:fillRect/>
          </a:stretch>
        </p:blipFill>
        <p:spPr>
          <a:xfrm>
            <a:off x="5469" y="72094"/>
            <a:ext cx="9138531" cy="6862106"/>
          </a:xfrm>
          <a:prstGeom prst="rect">
            <a:avLst/>
          </a:prstGeom>
        </p:spPr>
      </p:pic>
      <p:sp>
        <p:nvSpPr>
          <p:cNvPr id="2" name="Title 1"/>
          <p:cNvSpPr>
            <a:spLocks noGrp="1"/>
          </p:cNvSpPr>
          <p:nvPr>
            <p:ph type="ctrTitle"/>
          </p:nvPr>
        </p:nvSpPr>
        <p:spPr>
          <a:xfrm>
            <a:off x="688534" y="2924944"/>
            <a:ext cx="7772400" cy="1470025"/>
          </a:xfrm>
        </p:spPr>
        <p:txBody>
          <a:bodyPr>
            <a:normAutofit fontScale="90000"/>
          </a:bodyPr>
          <a:lstStyle/>
          <a:p>
            <a:r>
              <a:rPr lang="en-US" b="1" dirty="0" smtClean="0">
                <a:solidFill>
                  <a:schemeClr val="bg1"/>
                </a:solidFill>
              </a:rPr>
              <a:t>Turn up the HEAT</a:t>
            </a:r>
            <a:br>
              <a:rPr lang="en-US" b="1" dirty="0" smtClean="0">
                <a:solidFill>
                  <a:schemeClr val="bg1"/>
                </a:solidFill>
              </a:rPr>
            </a:br>
            <a:r>
              <a:rPr lang="en-US" sz="3600" b="1" dirty="0" smtClean="0">
                <a:solidFill>
                  <a:schemeClr val="bg1"/>
                </a:solidFill>
              </a:rPr>
              <a:t>Recommendations to increase use in Europe</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sp>
        <p:nvSpPr>
          <p:cNvPr id="3" name="Subtitle 2"/>
          <p:cNvSpPr>
            <a:spLocks noGrp="1"/>
          </p:cNvSpPr>
          <p:nvPr>
            <p:ph type="subTitle" idx="1"/>
          </p:nvPr>
        </p:nvSpPr>
        <p:spPr>
          <a:xfrm>
            <a:off x="1374334" y="4038600"/>
            <a:ext cx="6400800" cy="1752600"/>
          </a:xfrm>
        </p:spPr>
        <p:txBody>
          <a:bodyPr>
            <a:normAutofit/>
          </a:bodyPr>
          <a:lstStyle/>
          <a:p>
            <a:endParaRPr lang="en-US" sz="2000" b="1" dirty="0" smtClean="0">
              <a:solidFill>
                <a:schemeClr val="bg1"/>
              </a:solidFill>
            </a:endParaRPr>
          </a:p>
          <a:p>
            <a:r>
              <a:rPr lang="en-US" sz="2000" b="1" dirty="0" smtClean="0">
                <a:solidFill>
                  <a:schemeClr val="bg1"/>
                </a:solidFill>
              </a:rPr>
              <a:t>Randy Rzewnicki, PhD</a:t>
            </a:r>
            <a:r>
              <a:rPr lang="en-US" sz="2000" b="1" baseline="0" dirty="0" smtClean="0">
                <a:solidFill>
                  <a:schemeClr val="bg1"/>
                </a:solidFill>
              </a:rPr>
              <a:t>, Policy Officer</a:t>
            </a:r>
          </a:p>
          <a:p>
            <a:r>
              <a:rPr lang="en-US" sz="2000" b="1" dirty="0" smtClean="0">
                <a:solidFill>
                  <a:schemeClr val="bg1"/>
                </a:solidFill>
              </a:rPr>
              <a:t>TRA Warsaw 2016</a:t>
            </a:r>
          </a:p>
          <a:p>
            <a:endParaRPr lang="en-US" sz="2000" b="1" baseline="0" dirty="0" smtClean="0">
              <a:solidFill>
                <a:schemeClr val="bg1"/>
              </a:solidFill>
            </a:endParaRPr>
          </a:p>
        </p:txBody>
      </p:sp>
    </p:spTree>
    <p:extLst>
      <p:ext uri="{BB962C8B-B14F-4D97-AF65-F5344CB8AC3E}">
        <p14:creationId xmlns:p14="http://schemas.microsoft.com/office/powerpoint/2010/main" val="33290300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GB" dirty="0"/>
          </a:p>
        </p:txBody>
      </p:sp>
      <p:sp>
        <p:nvSpPr>
          <p:cNvPr id="3" name="Content Placeholder 2"/>
          <p:cNvSpPr>
            <a:spLocks noGrp="1"/>
          </p:cNvSpPr>
          <p:nvPr>
            <p:ph idx="1"/>
          </p:nvPr>
        </p:nvSpPr>
        <p:spPr/>
        <p:txBody>
          <a:bodyPr/>
          <a:lstStyle/>
          <a:p>
            <a:r>
              <a:rPr lang="en-US" dirty="0" smtClean="0"/>
              <a:t>History of HEAT</a:t>
            </a:r>
            <a:endParaRPr lang="en-US" dirty="0"/>
          </a:p>
          <a:p>
            <a:r>
              <a:rPr lang="en-US" dirty="0" smtClean="0"/>
              <a:t>2015: Good year  - building the future</a:t>
            </a:r>
          </a:p>
          <a:p>
            <a:r>
              <a:rPr lang="en-US" dirty="0" smtClean="0"/>
              <a:t>Results</a:t>
            </a:r>
          </a:p>
          <a:p>
            <a:r>
              <a:rPr lang="en-US" dirty="0"/>
              <a:t>R</a:t>
            </a:r>
            <a:r>
              <a:rPr lang="en-US" dirty="0" smtClean="0"/>
              <a:t>ecommendations</a:t>
            </a:r>
          </a:p>
          <a:p>
            <a:r>
              <a:rPr lang="en-US" dirty="0"/>
              <a:t>Valuing </a:t>
            </a:r>
            <a:r>
              <a:rPr lang="en-US" dirty="0" smtClean="0"/>
              <a:t>cycling: Applications &amp; examples</a:t>
            </a:r>
          </a:p>
          <a:p>
            <a:r>
              <a:rPr lang="en-US" dirty="0" smtClean="0"/>
              <a:t>Q &amp; A</a:t>
            </a:r>
          </a:p>
        </p:txBody>
      </p:sp>
      <p:sp>
        <p:nvSpPr>
          <p:cNvPr id="4" name="Date Placeholder 3"/>
          <p:cNvSpPr>
            <a:spLocks noGrp="1"/>
          </p:cNvSpPr>
          <p:nvPr>
            <p:ph type="dt" sz="half" idx="10"/>
          </p:nvPr>
        </p:nvSpPr>
        <p:spPr>
          <a:xfrm>
            <a:off x="457200" y="6356350"/>
            <a:ext cx="2362200" cy="365125"/>
          </a:xfrm>
        </p:spPr>
        <p:txBody>
          <a:bodyPr/>
          <a:lstStyle/>
          <a:p>
            <a:r>
              <a:rPr lang="en-US" dirty="0" smtClean="0"/>
              <a:t>2016 HEAT</a:t>
            </a:r>
            <a:endParaRPr lang="en-GB" dirty="0"/>
          </a:p>
        </p:txBody>
      </p:sp>
      <p:sp>
        <p:nvSpPr>
          <p:cNvPr id="5" name="Footer Placeholder 4"/>
          <p:cNvSpPr>
            <a:spLocks noGrp="1"/>
          </p:cNvSpPr>
          <p:nvPr>
            <p:ph type="ftr" sz="quarter" idx="11"/>
          </p:nvPr>
        </p:nvSpPr>
        <p:spPr/>
        <p:txBody>
          <a:bodyPr/>
          <a:lstStyle/>
          <a:p>
            <a:r>
              <a:rPr lang="en-GB" dirty="0" smtClean="0"/>
              <a:t>Twitter @</a:t>
            </a:r>
            <a:r>
              <a:rPr lang="en-GB" dirty="0" err="1" smtClean="0"/>
              <a:t>ecfHEALTH</a:t>
            </a:r>
            <a:r>
              <a:rPr lang="en-GB" dirty="0" smtClean="0"/>
              <a:t>    </a:t>
            </a:r>
            <a:endParaRPr lang="en-GB" dirty="0"/>
          </a:p>
        </p:txBody>
      </p:sp>
      <p:sp>
        <p:nvSpPr>
          <p:cNvPr id="6" name="Slide Number Placeholder 5"/>
          <p:cNvSpPr>
            <a:spLocks noGrp="1"/>
          </p:cNvSpPr>
          <p:nvPr>
            <p:ph type="sldNum" sz="quarter" idx="12"/>
          </p:nvPr>
        </p:nvSpPr>
        <p:spPr/>
        <p:txBody>
          <a:bodyPr/>
          <a:lstStyle/>
          <a:p>
            <a:fld id="{76C94B05-DA8F-4D21-8639-D7421CEAE45A}" type="slidenum">
              <a:rPr lang="en-GB" smtClean="0"/>
              <a:t>3</a:t>
            </a:fld>
            <a:endParaRPr lang="en-GB"/>
          </a:p>
        </p:txBody>
      </p:sp>
    </p:spTree>
    <p:extLst>
      <p:ext uri="{BB962C8B-B14F-4D97-AF65-F5344CB8AC3E}">
        <p14:creationId xmlns:p14="http://schemas.microsoft.com/office/powerpoint/2010/main" val="265352139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sz="4800" dirty="0" smtClean="0">
                <a:solidFill>
                  <a:srgbClr val="000000"/>
                </a:solidFill>
              </a:rPr>
              <a:t>WHO </a:t>
            </a:r>
            <a:r>
              <a:rPr lang="fr-BE" sz="4800" dirty="0" err="1" smtClean="0">
                <a:solidFill>
                  <a:srgbClr val="000000"/>
                </a:solidFill>
              </a:rPr>
              <a:t>develops</a:t>
            </a:r>
            <a:r>
              <a:rPr lang="fr-BE" sz="4800" dirty="0" smtClean="0">
                <a:solidFill>
                  <a:srgbClr val="000000"/>
                </a:solidFill>
              </a:rPr>
              <a:t> HEAT</a:t>
            </a:r>
            <a:br>
              <a:rPr lang="fr-BE" sz="4800" dirty="0" smtClean="0">
                <a:solidFill>
                  <a:srgbClr val="000000"/>
                </a:solidFill>
              </a:rPr>
            </a:br>
            <a:r>
              <a:rPr lang="fr-BE" sz="2800" dirty="0" smtClean="0">
                <a:solidFill>
                  <a:srgbClr val="000000"/>
                </a:solidFill>
              </a:rPr>
              <a:t>A </a:t>
            </a:r>
            <a:r>
              <a:rPr lang="fr-BE" sz="2800" dirty="0" err="1" smtClean="0">
                <a:solidFill>
                  <a:srgbClr val="000000"/>
                </a:solidFill>
              </a:rPr>
              <a:t>History</a:t>
            </a:r>
            <a:endParaRPr lang="en-US" sz="4800" dirty="0">
              <a:solidFill>
                <a:srgbClr val="000000"/>
              </a:solidFill>
            </a:endParaRPr>
          </a:p>
        </p:txBody>
      </p:sp>
      <p:sp>
        <p:nvSpPr>
          <p:cNvPr id="3" name="Content Placeholder 2"/>
          <p:cNvSpPr>
            <a:spLocks noGrp="1"/>
          </p:cNvSpPr>
          <p:nvPr>
            <p:ph idx="1"/>
          </p:nvPr>
        </p:nvSpPr>
        <p:spPr>
          <a:xfrm>
            <a:off x="827584" y="1600200"/>
            <a:ext cx="7859216" cy="4525963"/>
          </a:xfrm>
        </p:spPr>
        <p:txBody>
          <a:bodyPr>
            <a:normAutofit/>
          </a:bodyPr>
          <a:lstStyle/>
          <a:p>
            <a:r>
              <a:rPr lang="fr-BE" dirty="0" smtClean="0"/>
              <a:t>Intro 2007</a:t>
            </a:r>
          </a:p>
          <a:p>
            <a:r>
              <a:rPr lang="fr-BE" dirty="0" err="1" smtClean="0"/>
              <a:t>Available</a:t>
            </a:r>
            <a:r>
              <a:rPr lang="fr-BE" dirty="0" smtClean="0"/>
              <a:t> offline </a:t>
            </a:r>
            <a:r>
              <a:rPr lang="fr-BE" dirty="0" err="1" smtClean="0"/>
              <a:t>since</a:t>
            </a:r>
            <a:r>
              <a:rPr lang="fr-BE" dirty="0" smtClean="0"/>
              <a:t> 2012</a:t>
            </a:r>
          </a:p>
          <a:p>
            <a:r>
              <a:rPr lang="fr-BE" dirty="0" err="1" smtClean="0"/>
              <a:t>Updated</a:t>
            </a:r>
            <a:r>
              <a:rPr lang="fr-BE" dirty="0" smtClean="0"/>
              <a:t> 2014</a:t>
            </a:r>
          </a:p>
          <a:p>
            <a:r>
              <a:rPr lang="fr-BE" dirty="0" err="1" smtClean="0"/>
              <a:t>Review</a:t>
            </a:r>
            <a:r>
              <a:rPr lang="fr-BE" dirty="0"/>
              <a:t> </a:t>
            </a:r>
            <a:r>
              <a:rPr lang="fr-BE" dirty="0" err="1" smtClean="0"/>
              <a:t>expanding</a:t>
            </a:r>
            <a:r>
              <a:rPr lang="fr-BE" dirty="0" smtClean="0"/>
              <a:t> </a:t>
            </a:r>
            <a:r>
              <a:rPr lang="fr-BE" dirty="0" err="1" smtClean="0"/>
              <a:t>functionality</a:t>
            </a:r>
            <a:r>
              <a:rPr lang="fr-BE" dirty="0" smtClean="0"/>
              <a:t> &amp; scope </a:t>
            </a:r>
          </a:p>
          <a:p>
            <a:pPr lvl="2"/>
            <a:r>
              <a:rPr lang="fr-BE" sz="2000" dirty="0" smtClean="0"/>
              <a:t>Release </a:t>
            </a:r>
            <a:r>
              <a:rPr lang="en-GB" sz="2000" dirty="0" smtClean="0"/>
              <a:t>planned</a:t>
            </a:r>
            <a:r>
              <a:rPr lang="fr-BE" sz="2000" dirty="0" smtClean="0"/>
              <a:t> for 2016</a:t>
            </a:r>
          </a:p>
          <a:p>
            <a:pPr lvl="2"/>
            <a:r>
              <a:rPr lang="fr-BE" sz="2000" dirty="0" smtClean="0"/>
              <a:t>Changes ?</a:t>
            </a:r>
          </a:p>
          <a:p>
            <a:pPr lvl="3"/>
            <a:r>
              <a:rPr lang="fr-BE" sz="1600" dirty="0" smtClean="0"/>
              <a:t>Air pollution 		+</a:t>
            </a:r>
          </a:p>
          <a:p>
            <a:pPr lvl="3"/>
            <a:r>
              <a:rPr lang="fr-BE" sz="1600" dirty="0"/>
              <a:t>CO2 </a:t>
            </a:r>
            <a:r>
              <a:rPr lang="fr-BE" sz="1600" dirty="0" err="1"/>
              <a:t>emissions</a:t>
            </a:r>
            <a:r>
              <a:rPr lang="fr-BE" sz="1600" dirty="0"/>
              <a:t> </a:t>
            </a:r>
            <a:r>
              <a:rPr lang="fr-BE" sz="1600" dirty="0" smtClean="0"/>
              <a:t>	– </a:t>
            </a:r>
            <a:endParaRPr lang="fr-BE" sz="1600" dirty="0"/>
          </a:p>
          <a:p>
            <a:pPr lvl="3"/>
            <a:r>
              <a:rPr lang="fr-BE" sz="1600" dirty="0" smtClean="0"/>
              <a:t>Road </a:t>
            </a:r>
            <a:r>
              <a:rPr lang="fr-BE" sz="1600" dirty="0" err="1" smtClean="0"/>
              <a:t>safety</a:t>
            </a:r>
            <a:r>
              <a:rPr lang="fr-BE" sz="1600" dirty="0" smtClean="0"/>
              <a:t> 		– </a:t>
            </a:r>
          </a:p>
          <a:p>
            <a:pPr lvl="3"/>
            <a:r>
              <a:rPr lang="fr-BE" sz="1600" dirty="0" err="1" smtClean="0"/>
              <a:t>Morbidity</a:t>
            </a:r>
            <a:r>
              <a:rPr lang="fr-BE" sz="1600" dirty="0" smtClean="0"/>
              <a:t> 	</a:t>
            </a:r>
            <a:r>
              <a:rPr lang="fr-BE" sz="1600" dirty="0"/>
              <a:t>	</a:t>
            </a:r>
            <a:r>
              <a:rPr lang="fr-BE" sz="1600" dirty="0" smtClean="0"/>
              <a:t>–</a:t>
            </a:r>
          </a:p>
        </p:txBody>
      </p:sp>
      <p:sp>
        <p:nvSpPr>
          <p:cNvPr id="4" name="Footer Placeholder 3"/>
          <p:cNvSpPr>
            <a:spLocks noGrp="1"/>
          </p:cNvSpPr>
          <p:nvPr>
            <p:ph type="ftr" sz="quarter" idx="11"/>
          </p:nvPr>
        </p:nvSpPr>
        <p:spPr/>
        <p:txBody>
          <a:bodyPr/>
          <a:lstStyle/>
          <a:p>
            <a:pPr>
              <a:defRPr/>
            </a:pPr>
            <a:r>
              <a:rPr lang="en-US" smtClean="0"/>
              <a:t>www.ecf.com</a:t>
            </a:r>
            <a:endParaRPr lang="en-US"/>
          </a:p>
        </p:txBody>
      </p:sp>
    </p:spTree>
    <p:extLst>
      <p:ext uri="{BB962C8B-B14F-4D97-AF65-F5344CB8AC3E}">
        <p14:creationId xmlns:p14="http://schemas.microsoft.com/office/powerpoint/2010/main" val="284189229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3111"/>
            <a:ext cx="7772400" cy="1470025"/>
          </a:xfrm>
        </p:spPr>
        <p:txBody>
          <a:bodyPr>
            <a:normAutofit/>
          </a:bodyPr>
          <a:lstStyle/>
          <a:p>
            <a:r>
              <a:rPr lang="fr-BE" dirty="0"/>
              <a:t>ECF Workshops &amp; </a:t>
            </a:r>
            <a:r>
              <a:rPr lang="fr-BE" dirty="0" err="1" smtClean="0"/>
              <a:t>webinars</a:t>
            </a:r>
            <a:endParaRPr lang="en-US" dirty="0"/>
          </a:p>
        </p:txBody>
      </p:sp>
      <p:sp>
        <p:nvSpPr>
          <p:cNvPr id="3" name="Subtitle 2"/>
          <p:cNvSpPr>
            <a:spLocks noGrp="1"/>
          </p:cNvSpPr>
          <p:nvPr>
            <p:ph type="subTitle"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640" y="1124744"/>
            <a:ext cx="7018338" cy="6198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829698" y="1124744"/>
            <a:ext cx="3314302" cy="4401205"/>
          </a:xfrm>
          <a:prstGeom prst="rect">
            <a:avLst/>
          </a:prstGeom>
          <a:noFill/>
        </p:spPr>
        <p:txBody>
          <a:bodyPr wrap="square" rtlCol="0">
            <a:spAutoFit/>
          </a:bodyPr>
          <a:lstStyle/>
          <a:p>
            <a:r>
              <a:rPr lang="en-GB" sz="2800" dirty="0" smtClean="0"/>
              <a:t>2015 - 16</a:t>
            </a:r>
          </a:p>
          <a:p>
            <a:r>
              <a:rPr lang="en-GB" sz="2800" b="1" u="sng" dirty="0" smtClean="0"/>
              <a:t>Webinars</a:t>
            </a:r>
            <a:r>
              <a:rPr lang="en-GB" sz="2800" dirty="0" smtClean="0"/>
              <a:t> </a:t>
            </a:r>
          </a:p>
          <a:p>
            <a:r>
              <a:rPr lang="en-GB" sz="2800" dirty="0" smtClean="0"/>
              <a:t>&gt; 200 participants</a:t>
            </a:r>
          </a:p>
          <a:p>
            <a:r>
              <a:rPr lang="en-GB" sz="2800" b="1" u="sng" dirty="0"/>
              <a:t>Workshops</a:t>
            </a:r>
          </a:p>
          <a:p>
            <a:r>
              <a:rPr lang="en-GB" sz="2800" dirty="0" smtClean="0"/>
              <a:t>-Helsinki 2</a:t>
            </a:r>
          </a:p>
          <a:p>
            <a:r>
              <a:rPr lang="en-GB" sz="2800" dirty="0" smtClean="0"/>
              <a:t>-Stockholm</a:t>
            </a:r>
          </a:p>
          <a:p>
            <a:r>
              <a:rPr lang="en-GB" sz="2800" dirty="0" smtClean="0"/>
              <a:t>-Ljubljana </a:t>
            </a:r>
          </a:p>
          <a:p>
            <a:r>
              <a:rPr lang="en-GB" sz="2800" dirty="0" smtClean="0"/>
              <a:t>(ECF, WHO &amp; PH!)</a:t>
            </a:r>
          </a:p>
          <a:p>
            <a:r>
              <a:rPr lang="en-GB" sz="2800" dirty="0" smtClean="0"/>
              <a:t>-Utrecht </a:t>
            </a:r>
          </a:p>
          <a:p>
            <a:r>
              <a:rPr lang="en-GB" sz="2800" dirty="0" smtClean="0"/>
              <a:t>(</a:t>
            </a:r>
            <a:r>
              <a:rPr lang="en-GB" sz="2800" dirty="0"/>
              <a:t>ECF, </a:t>
            </a:r>
            <a:r>
              <a:rPr lang="en-GB" sz="2800" dirty="0" smtClean="0"/>
              <a:t>WHO)</a:t>
            </a:r>
            <a:endParaRPr lang="en-GB" sz="2800" dirty="0"/>
          </a:p>
        </p:txBody>
      </p:sp>
    </p:spTree>
    <p:extLst>
      <p:ext uri="{BB962C8B-B14F-4D97-AF65-F5344CB8AC3E}">
        <p14:creationId xmlns:p14="http://schemas.microsoft.com/office/powerpoint/2010/main" val="252269720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2015 ECF Turns up the HEAT </a:t>
            </a:r>
            <a:endParaRPr lang="en-GB" dirty="0"/>
          </a:p>
        </p:txBody>
      </p:sp>
      <p:sp>
        <p:nvSpPr>
          <p:cNvPr id="3" name="Content Placeholder 2"/>
          <p:cNvSpPr>
            <a:spLocks noGrp="1"/>
          </p:cNvSpPr>
          <p:nvPr>
            <p:ph idx="1"/>
          </p:nvPr>
        </p:nvSpPr>
        <p:spPr/>
        <p:txBody>
          <a:bodyPr>
            <a:normAutofit/>
          </a:bodyPr>
          <a:lstStyle/>
          <a:p>
            <a:r>
              <a:rPr lang="en-GB" dirty="0" smtClean="0"/>
              <a:t>Nick </a:t>
            </a:r>
            <a:r>
              <a:rPr lang="en-GB" dirty="0"/>
              <a:t>Cavill &amp; Sonja Kahlmeier </a:t>
            </a:r>
            <a:endParaRPr lang="en-GB" dirty="0" smtClean="0"/>
          </a:p>
          <a:p>
            <a:r>
              <a:rPr lang="en-GB" dirty="0" smtClean="0"/>
              <a:t>literature review – multi language</a:t>
            </a:r>
          </a:p>
          <a:p>
            <a:r>
              <a:rPr lang="en-GB" dirty="0"/>
              <a:t>HEAT </a:t>
            </a:r>
            <a:r>
              <a:rPr lang="en-GB" dirty="0" smtClean="0"/>
              <a:t>users survey &amp; interview </a:t>
            </a:r>
          </a:p>
          <a:p>
            <a:r>
              <a:rPr lang="en-GB" dirty="0" smtClean="0"/>
              <a:t>recommendations to increase use in EU</a:t>
            </a:r>
            <a:endParaRPr lang="en-GB" dirty="0"/>
          </a:p>
          <a:p>
            <a:endParaRPr lang="en-GB" dirty="0"/>
          </a:p>
        </p:txBody>
      </p:sp>
      <p:sp>
        <p:nvSpPr>
          <p:cNvPr id="4" name="Date Placeholder 3"/>
          <p:cNvSpPr>
            <a:spLocks noGrp="1"/>
          </p:cNvSpPr>
          <p:nvPr>
            <p:ph type="dt" sz="half" idx="10"/>
          </p:nvPr>
        </p:nvSpPr>
        <p:spPr/>
        <p:txBody>
          <a:bodyPr/>
          <a:lstStyle/>
          <a:p>
            <a:r>
              <a:rPr lang="en-US" dirty="0"/>
              <a:t>2016 HEAT </a:t>
            </a:r>
            <a:endParaRPr lang="en-GB" dirty="0"/>
          </a:p>
        </p:txBody>
      </p:sp>
      <p:sp>
        <p:nvSpPr>
          <p:cNvPr id="5" name="Footer Placeholder 4"/>
          <p:cNvSpPr>
            <a:spLocks noGrp="1"/>
          </p:cNvSpPr>
          <p:nvPr>
            <p:ph type="ftr" sz="quarter" idx="11"/>
          </p:nvPr>
        </p:nvSpPr>
        <p:spPr/>
        <p:txBody>
          <a:bodyPr/>
          <a:lstStyle/>
          <a:p>
            <a:r>
              <a:rPr lang="en-GB" smtClean="0"/>
              <a:t>Twitter @ecfHEALTH    </a:t>
            </a:r>
            <a:endParaRPr lang="en-GB"/>
          </a:p>
        </p:txBody>
      </p:sp>
      <p:sp>
        <p:nvSpPr>
          <p:cNvPr id="6" name="Slide Number Placeholder 5"/>
          <p:cNvSpPr>
            <a:spLocks noGrp="1"/>
          </p:cNvSpPr>
          <p:nvPr>
            <p:ph type="sldNum" sz="quarter" idx="12"/>
          </p:nvPr>
        </p:nvSpPr>
        <p:spPr/>
        <p:txBody>
          <a:bodyPr/>
          <a:lstStyle/>
          <a:p>
            <a:fld id="{76C94B05-DA8F-4D21-8639-D7421CEAE45A}" type="slidenum">
              <a:rPr lang="en-GB" smtClean="0"/>
              <a:t>6</a:t>
            </a:fld>
            <a:endParaRPr lang="en-GB"/>
          </a:p>
        </p:txBody>
      </p:sp>
    </p:spTree>
    <p:extLst>
      <p:ext uri="{BB962C8B-B14F-4D97-AF65-F5344CB8AC3E}">
        <p14:creationId xmlns:p14="http://schemas.microsoft.com/office/powerpoint/2010/main" val="19257988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ctrTitle" idx="4294967295"/>
          </p:nvPr>
        </p:nvSpPr>
        <p:spPr>
          <a:xfrm>
            <a:off x="395536" y="620690"/>
            <a:ext cx="8424936" cy="648071"/>
          </a:xfrm>
        </p:spPr>
        <p:txBody>
          <a:bodyPr>
            <a:normAutofit fontScale="90000"/>
          </a:bodyPr>
          <a:lstStyle/>
          <a:p>
            <a:pPr algn="ctr"/>
            <a:endParaRPr lang="en-US" sz="4400" b="1" dirty="0" smtClean="0">
              <a:ea typeface="ＭＳ Ｐゴシック" pitchFamily="34" charset="-128"/>
            </a:endParaRPr>
          </a:p>
        </p:txBody>
      </p:sp>
      <p:pic>
        <p:nvPicPr>
          <p:cNvPr id="3074" name="Picture 2" descr="C:\Users\EnsinkB\Desktop\120927_Stadsfietser_Trouw_media_xl_13674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5" y="1412777"/>
            <a:ext cx="7148431" cy="40324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634948" y="5661248"/>
            <a:ext cx="1664238" cy="369332"/>
          </a:xfrm>
          <a:prstGeom prst="rect">
            <a:avLst/>
          </a:prstGeom>
        </p:spPr>
        <p:txBody>
          <a:bodyPr wrap="none">
            <a:spAutoFit/>
          </a:bodyPr>
          <a:lstStyle/>
          <a:p>
            <a:r>
              <a:rPr lang="en-US" dirty="0"/>
              <a:t>© Rob </a:t>
            </a:r>
            <a:r>
              <a:rPr lang="en-US" dirty="0" err="1"/>
              <a:t>Huibers</a:t>
            </a:r>
            <a:endParaRPr lang="en-US" dirty="0"/>
          </a:p>
        </p:txBody>
      </p:sp>
      <p:sp>
        <p:nvSpPr>
          <p:cNvPr id="2" name="Date Placeholder 1"/>
          <p:cNvSpPr>
            <a:spLocks noGrp="1"/>
          </p:cNvSpPr>
          <p:nvPr>
            <p:ph type="dt" sz="half" idx="10"/>
          </p:nvPr>
        </p:nvSpPr>
        <p:spPr>
          <a:xfrm>
            <a:off x="457200" y="6356350"/>
            <a:ext cx="2458616" cy="365125"/>
          </a:xfrm>
        </p:spPr>
        <p:txBody>
          <a:bodyPr/>
          <a:lstStyle/>
          <a:p>
            <a:r>
              <a:rPr lang="en-US" dirty="0" smtClean="0"/>
              <a:t>HEAT </a:t>
            </a:r>
            <a:r>
              <a:rPr lang="en-US" dirty="0"/>
              <a:t>training</a:t>
            </a:r>
            <a:endParaRPr lang="en-GB" dirty="0"/>
          </a:p>
        </p:txBody>
      </p:sp>
      <p:sp>
        <p:nvSpPr>
          <p:cNvPr id="4" name="Footer Placeholder 3"/>
          <p:cNvSpPr>
            <a:spLocks noGrp="1"/>
          </p:cNvSpPr>
          <p:nvPr>
            <p:ph type="ftr" sz="quarter" idx="11"/>
          </p:nvPr>
        </p:nvSpPr>
        <p:spPr/>
        <p:txBody>
          <a:bodyPr/>
          <a:lstStyle/>
          <a:p>
            <a:r>
              <a:rPr lang="en-GB" smtClean="0"/>
              <a:t>Twitter @ecfHEALTH    </a:t>
            </a:r>
            <a:endParaRPr lang="en-GB"/>
          </a:p>
        </p:txBody>
      </p:sp>
      <p:sp>
        <p:nvSpPr>
          <p:cNvPr id="5" name="Slide Number Placeholder 4"/>
          <p:cNvSpPr>
            <a:spLocks noGrp="1"/>
          </p:cNvSpPr>
          <p:nvPr>
            <p:ph type="sldNum" sz="quarter" idx="12"/>
          </p:nvPr>
        </p:nvSpPr>
        <p:spPr/>
        <p:txBody>
          <a:bodyPr/>
          <a:lstStyle/>
          <a:p>
            <a:fld id="{76C94B05-DA8F-4D21-8639-D7421CEAE45A}" type="slidenum">
              <a:rPr lang="en-GB" smtClean="0"/>
              <a:t>7</a:t>
            </a:fld>
            <a:endParaRPr lang="en-GB"/>
          </a:p>
        </p:txBody>
      </p:sp>
    </p:spTree>
    <p:extLst>
      <p:ext uri="{BB962C8B-B14F-4D97-AF65-F5344CB8AC3E}">
        <p14:creationId xmlns:p14="http://schemas.microsoft.com/office/powerpoint/2010/main" val="59889839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HEAT study found: </a:t>
            </a:r>
            <a:br>
              <a:rPr lang="en-GB" dirty="0"/>
            </a:br>
            <a:endParaRPr lang="en-GB" dirty="0"/>
          </a:p>
        </p:txBody>
      </p:sp>
      <p:sp>
        <p:nvSpPr>
          <p:cNvPr id="3" name="Content Placeholder 2"/>
          <p:cNvSpPr>
            <a:spLocks noGrp="1"/>
          </p:cNvSpPr>
          <p:nvPr>
            <p:ph idx="1"/>
          </p:nvPr>
        </p:nvSpPr>
        <p:spPr/>
        <p:txBody>
          <a:bodyPr>
            <a:normAutofit fontScale="85000" lnSpcReduction="20000"/>
          </a:bodyPr>
          <a:lstStyle/>
          <a:p>
            <a:r>
              <a:rPr lang="en-GB" dirty="0"/>
              <a:t>HEAT is solid and </a:t>
            </a:r>
            <a:r>
              <a:rPr lang="en-GB" dirty="0" smtClean="0"/>
              <a:t>respected</a:t>
            </a:r>
            <a:endParaRPr lang="en-GB" dirty="0"/>
          </a:p>
          <a:p>
            <a:r>
              <a:rPr lang="en-GB" dirty="0" smtClean="0"/>
              <a:t>Produces great </a:t>
            </a:r>
            <a:r>
              <a:rPr lang="en-GB" dirty="0"/>
              <a:t>figures</a:t>
            </a:r>
          </a:p>
          <a:p>
            <a:pPr lvl="0"/>
            <a:r>
              <a:rPr lang="en-GB" dirty="0" smtClean="0"/>
              <a:t>National </a:t>
            </a:r>
            <a:r>
              <a:rPr lang="en-GB" dirty="0"/>
              <a:t>level </a:t>
            </a:r>
            <a:r>
              <a:rPr lang="en-GB" dirty="0" smtClean="0"/>
              <a:t>endorsements increasing</a:t>
            </a:r>
          </a:p>
          <a:p>
            <a:pPr lvl="0"/>
            <a:endParaRPr lang="en-GB" dirty="0"/>
          </a:p>
          <a:p>
            <a:pPr lvl="0"/>
            <a:r>
              <a:rPr lang="en-GB" dirty="0" smtClean="0"/>
              <a:t>‘</a:t>
            </a:r>
            <a:r>
              <a:rPr lang="en-GB" dirty="0"/>
              <a:t>early adopter</a:t>
            </a:r>
            <a:r>
              <a:rPr lang="en-GB" dirty="0" smtClean="0"/>
              <a:t>’ critical  factor </a:t>
            </a:r>
            <a:endParaRPr lang="en-GB" dirty="0"/>
          </a:p>
          <a:p>
            <a:pPr lvl="0"/>
            <a:r>
              <a:rPr lang="en-GB" dirty="0" smtClean="0"/>
              <a:t>more </a:t>
            </a:r>
            <a:r>
              <a:rPr lang="en-GB" dirty="0"/>
              <a:t>useful in countries with </a:t>
            </a:r>
            <a:r>
              <a:rPr lang="en-GB" dirty="0" smtClean="0"/>
              <a:t>low cycling levels  </a:t>
            </a:r>
            <a:endParaRPr lang="en-GB" dirty="0"/>
          </a:p>
          <a:p>
            <a:pPr lvl="0"/>
            <a:r>
              <a:rPr lang="en-GB" dirty="0" smtClean="0"/>
              <a:t>more applicable: economic </a:t>
            </a:r>
            <a:r>
              <a:rPr lang="en-GB" dirty="0"/>
              <a:t>appraisal </a:t>
            </a:r>
            <a:r>
              <a:rPr lang="en-GB" dirty="0" smtClean="0"/>
              <a:t>customary</a:t>
            </a:r>
          </a:p>
          <a:p>
            <a:pPr lvl="0"/>
            <a:endParaRPr lang="en-GB" dirty="0"/>
          </a:p>
          <a:p>
            <a:pPr lvl="0"/>
            <a:r>
              <a:rPr lang="en-GB" dirty="0" smtClean="0"/>
              <a:t>used </a:t>
            </a:r>
            <a:r>
              <a:rPr lang="en-GB" dirty="0"/>
              <a:t>to justify existing </a:t>
            </a:r>
            <a:r>
              <a:rPr lang="en-GB" dirty="0" smtClean="0"/>
              <a:t>decisions</a:t>
            </a:r>
            <a:endParaRPr lang="en-GB" dirty="0"/>
          </a:p>
          <a:p>
            <a:pPr lvl="0"/>
            <a:r>
              <a:rPr lang="en-GB" dirty="0"/>
              <a:t>Communication </a:t>
            </a:r>
            <a:r>
              <a:rPr lang="en-GB" dirty="0" smtClean="0"/>
              <a:t>&amp; dissemination factors=&gt;uptake</a:t>
            </a:r>
            <a:endParaRPr lang="en-GB" dirty="0"/>
          </a:p>
          <a:p>
            <a:endParaRPr lang="en-GB" dirty="0"/>
          </a:p>
        </p:txBody>
      </p:sp>
      <p:sp>
        <p:nvSpPr>
          <p:cNvPr id="4" name="Date Placeholder 3"/>
          <p:cNvSpPr>
            <a:spLocks noGrp="1"/>
          </p:cNvSpPr>
          <p:nvPr>
            <p:ph type="dt" sz="half" idx="10"/>
          </p:nvPr>
        </p:nvSpPr>
        <p:spPr/>
        <p:txBody>
          <a:bodyPr/>
          <a:lstStyle/>
          <a:p>
            <a:r>
              <a:rPr lang="en-US" dirty="0" smtClean="0"/>
              <a:t>TRA2016 Warsaw</a:t>
            </a:r>
            <a:endParaRPr lang="en-GB" dirty="0"/>
          </a:p>
        </p:txBody>
      </p:sp>
      <p:sp>
        <p:nvSpPr>
          <p:cNvPr id="5" name="Footer Placeholder 4"/>
          <p:cNvSpPr>
            <a:spLocks noGrp="1"/>
          </p:cNvSpPr>
          <p:nvPr>
            <p:ph type="ftr" sz="quarter" idx="11"/>
          </p:nvPr>
        </p:nvSpPr>
        <p:spPr/>
        <p:txBody>
          <a:bodyPr/>
          <a:lstStyle/>
          <a:p>
            <a:r>
              <a:rPr lang="en-GB" smtClean="0"/>
              <a:t>Twitter @ecfHEALTH    </a:t>
            </a:r>
            <a:endParaRPr lang="en-GB"/>
          </a:p>
        </p:txBody>
      </p:sp>
      <p:sp>
        <p:nvSpPr>
          <p:cNvPr id="6" name="Slide Number Placeholder 5"/>
          <p:cNvSpPr>
            <a:spLocks noGrp="1"/>
          </p:cNvSpPr>
          <p:nvPr>
            <p:ph type="sldNum" sz="quarter" idx="12"/>
          </p:nvPr>
        </p:nvSpPr>
        <p:spPr/>
        <p:txBody>
          <a:bodyPr/>
          <a:lstStyle/>
          <a:p>
            <a:fld id="{76C94B05-DA8F-4D21-8639-D7421CEAE45A}" type="slidenum">
              <a:rPr lang="en-GB" smtClean="0"/>
              <a:t>8</a:t>
            </a:fld>
            <a:endParaRPr lang="en-GB"/>
          </a:p>
        </p:txBody>
      </p:sp>
    </p:spTree>
    <p:extLst>
      <p:ext uri="{BB962C8B-B14F-4D97-AF65-F5344CB8AC3E}">
        <p14:creationId xmlns:p14="http://schemas.microsoft.com/office/powerpoint/2010/main" val="135965859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ADE399-9B5A-4FAF-BA84-527CF897852D}" type="slidenum">
              <a:rPr lang="en-GB" smtClean="0"/>
              <a:pPr/>
              <a:t>9</a:t>
            </a:fld>
            <a:endParaRPr lang="en-GB"/>
          </a:p>
        </p:txBody>
      </p:sp>
      <p:pic>
        <p:nvPicPr>
          <p:cNvPr id="5" name="Picture 6"/>
          <p:cNvPicPr>
            <a:picLocks noGrp="1" noChangeAspect="1" noChangeArrowheads="1"/>
          </p:cNvPicPr>
          <p:nvPr>
            <p:ph idx="1"/>
          </p:nvPr>
        </p:nvPicPr>
        <p:blipFill>
          <a:blip r:embed="rId2" cstate="screen"/>
          <a:srcRect/>
          <a:stretch>
            <a:fillRect/>
          </a:stretch>
        </p:blipFill>
        <p:spPr bwMode="auto">
          <a:xfrm>
            <a:off x="971600" y="404664"/>
            <a:ext cx="7344816" cy="5472252"/>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602632" cy="365125"/>
          </a:xfrm>
        </p:spPr>
        <p:txBody>
          <a:bodyPr/>
          <a:lstStyle/>
          <a:p>
            <a:r>
              <a:rPr lang="en-US" dirty="0" smtClean="0"/>
              <a:t>HEAT </a:t>
            </a:r>
            <a:r>
              <a:rPr lang="en-US" dirty="0"/>
              <a:t>training</a:t>
            </a:r>
            <a:endParaRPr lang="en-GB" dirty="0"/>
          </a:p>
        </p:txBody>
      </p:sp>
      <p:sp>
        <p:nvSpPr>
          <p:cNvPr id="3" name="Footer Placeholder 2"/>
          <p:cNvSpPr>
            <a:spLocks noGrp="1"/>
          </p:cNvSpPr>
          <p:nvPr>
            <p:ph type="ftr" sz="quarter" idx="11"/>
          </p:nvPr>
        </p:nvSpPr>
        <p:spPr/>
        <p:txBody>
          <a:bodyPr/>
          <a:lstStyle/>
          <a:p>
            <a:r>
              <a:rPr lang="en-GB" smtClean="0"/>
              <a:t>Twitter @ecfHEALTH    </a:t>
            </a:r>
            <a:endParaRPr lang="en-GB"/>
          </a:p>
        </p:txBody>
      </p:sp>
    </p:spTree>
    <p:extLst>
      <p:ext uri="{BB962C8B-B14F-4D97-AF65-F5344CB8AC3E}">
        <p14:creationId xmlns:p14="http://schemas.microsoft.com/office/powerpoint/2010/main" val="135155538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ECF_Rzewnicki_HEPA_Presentation_081015">
  <a:themeElements>
    <a:clrScheme name="ECF ppt template theme">
      <a:dk1>
        <a:srgbClr val="205867"/>
      </a:dk1>
      <a:lt1>
        <a:sysClr val="window" lastClr="FFFFFF"/>
      </a:lt1>
      <a:dk2>
        <a:srgbClr val="31859B"/>
      </a:dk2>
      <a:lt2>
        <a:srgbClr val="DBEEF3"/>
      </a:lt2>
      <a:accent1>
        <a:srgbClr val="205867"/>
      </a:accent1>
      <a:accent2>
        <a:srgbClr val="205867"/>
      </a:accent2>
      <a:accent3>
        <a:srgbClr val="31859B"/>
      </a:accent3>
      <a:accent4>
        <a:srgbClr val="31859B"/>
      </a:accent4>
      <a:accent5>
        <a:srgbClr val="FFFF00"/>
      </a:accent5>
      <a:accent6>
        <a:srgbClr val="FFFF00"/>
      </a:accent6>
      <a:hlink>
        <a:srgbClr val="4BACC6"/>
      </a:hlink>
      <a:folHlink>
        <a:srgbClr val="F79646"/>
      </a:folHlink>
    </a:clrScheme>
    <a:fontScheme name="ECF ppt template">
      <a:majorFont>
        <a:latin typeface="Futura Lt BT"/>
        <a:ea typeface=""/>
        <a:cs typeface=""/>
      </a:majorFont>
      <a:minorFont>
        <a:latin typeface="FuturaBook 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CF presentation template updated june 2012">
  <a:themeElements>
    <a:clrScheme name="ECF ppt template theme">
      <a:dk1>
        <a:srgbClr val="205867"/>
      </a:dk1>
      <a:lt1>
        <a:sysClr val="window" lastClr="FFFFFF"/>
      </a:lt1>
      <a:dk2>
        <a:srgbClr val="31859B"/>
      </a:dk2>
      <a:lt2>
        <a:srgbClr val="DBEEF3"/>
      </a:lt2>
      <a:accent1>
        <a:srgbClr val="205867"/>
      </a:accent1>
      <a:accent2>
        <a:srgbClr val="205867"/>
      </a:accent2>
      <a:accent3>
        <a:srgbClr val="31859B"/>
      </a:accent3>
      <a:accent4>
        <a:srgbClr val="31859B"/>
      </a:accent4>
      <a:accent5>
        <a:srgbClr val="FFFF00"/>
      </a:accent5>
      <a:accent6>
        <a:srgbClr val="FFFF00"/>
      </a:accent6>
      <a:hlink>
        <a:srgbClr val="4BACC6"/>
      </a:hlink>
      <a:folHlink>
        <a:srgbClr val="F79646"/>
      </a:folHlink>
    </a:clrScheme>
    <a:fontScheme name="ECF ppt template">
      <a:majorFont>
        <a:latin typeface="Futura Lt BT"/>
        <a:ea typeface=""/>
        <a:cs typeface=""/>
      </a:majorFont>
      <a:minorFont>
        <a:latin typeface="FuturaBook 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CF presentation template updated june 2012">
  <a:themeElements>
    <a:clrScheme name="ECF ppt template theme">
      <a:dk1>
        <a:srgbClr val="205867"/>
      </a:dk1>
      <a:lt1>
        <a:sysClr val="window" lastClr="FFFFFF"/>
      </a:lt1>
      <a:dk2>
        <a:srgbClr val="31859B"/>
      </a:dk2>
      <a:lt2>
        <a:srgbClr val="DBEEF3"/>
      </a:lt2>
      <a:accent1>
        <a:srgbClr val="205867"/>
      </a:accent1>
      <a:accent2>
        <a:srgbClr val="205867"/>
      </a:accent2>
      <a:accent3>
        <a:srgbClr val="31859B"/>
      </a:accent3>
      <a:accent4>
        <a:srgbClr val="31859B"/>
      </a:accent4>
      <a:accent5>
        <a:srgbClr val="FFFF00"/>
      </a:accent5>
      <a:accent6>
        <a:srgbClr val="FFFF00"/>
      </a:accent6>
      <a:hlink>
        <a:srgbClr val="4BACC6"/>
      </a:hlink>
      <a:folHlink>
        <a:srgbClr val="F79646"/>
      </a:folHlink>
    </a:clrScheme>
    <a:fontScheme name="ECF ppt template">
      <a:majorFont>
        <a:latin typeface="Futura Lt BT"/>
        <a:ea typeface=""/>
        <a:cs typeface=""/>
      </a:majorFont>
      <a:minorFont>
        <a:latin typeface="FuturaBook 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CF ppt template theme">
    <a:dk1>
      <a:srgbClr val="205867"/>
    </a:dk1>
    <a:lt1>
      <a:sysClr val="window" lastClr="FFFFFF"/>
    </a:lt1>
    <a:dk2>
      <a:srgbClr val="31859B"/>
    </a:dk2>
    <a:lt2>
      <a:srgbClr val="DBEEF3"/>
    </a:lt2>
    <a:accent1>
      <a:srgbClr val="205867"/>
    </a:accent1>
    <a:accent2>
      <a:srgbClr val="205867"/>
    </a:accent2>
    <a:accent3>
      <a:srgbClr val="31859B"/>
    </a:accent3>
    <a:accent4>
      <a:srgbClr val="31859B"/>
    </a:accent4>
    <a:accent5>
      <a:srgbClr val="FFFF00"/>
    </a:accent5>
    <a:accent6>
      <a:srgbClr val="FFFF00"/>
    </a:accent6>
    <a:hlink>
      <a:srgbClr val="4BACC6"/>
    </a:hlink>
    <a:folHlink>
      <a:srgbClr val="F79646"/>
    </a:folHlink>
  </a:clrScheme>
</a:themeOverride>
</file>

<file path=docProps/app.xml><?xml version="1.0" encoding="utf-8"?>
<Properties xmlns="http://schemas.openxmlformats.org/officeDocument/2006/extended-properties" xmlns:vt="http://schemas.openxmlformats.org/officeDocument/2006/docPropsVTypes">
  <Template>ECF_Rzewnicki_HEPA_Presentation_081015</Template>
  <TotalTime>404</TotalTime>
  <Words>1333</Words>
  <Application>Microsoft Office PowerPoint</Application>
  <PresentationFormat>On-screen Show (4:3)</PresentationFormat>
  <Paragraphs>223</Paragraphs>
  <Slides>19</Slides>
  <Notes>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19</vt:i4>
      </vt:variant>
    </vt:vector>
  </HeadingPairs>
  <TitlesOfParts>
    <vt:vector size="32" baseType="lpstr">
      <vt:lpstr>ＭＳ Ｐゴシック</vt:lpstr>
      <vt:lpstr>ＭＳ Ｐゴシック</vt:lpstr>
      <vt:lpstr>Arial</vt:lpstr>
      <vt:lpstr>Calibri</vt:lpstr>
      <vt:lpstr>Cambria</vt:lpstr>
      <vt:lpstr>Futura Lt BT</vt:lpstr>
      <vt:lpstr>FuturaBook Ro</vt:lpstr>
      <vt:lpstr>Symbol</vt:lpstr>
      <vt:lpstr>Times New Roman</vt:lpstr>
      <vt:lpstr>ECF_Rzewnicki_HEPA_Presentation_081015</vt:lpstr>
      <vt:lpstr>1_ECF presentation template updated june 2012</vt:lpstr>
      <vt:lpstr>2_ECF presentation template updated june 2012</vt:lpstr>
      <vt:lpstr>2_Standarddesign</vt:lpstr>
      <vt:lpstr>PowerPoint Presentation</vt:lpstr>
      <vt:lpstr>Turn up the HEAT Recommendations to increase use in Europe </vt:lpstr>
      <vt:lpstr>Intro</vt:lpstr>
      <vt:lpstr>WHO develops HEAT A History</vt:lpstr>
      <vt:lpstr>ECF Workshops &amp; webinars</vt:lpstr>
      <vt:lpstr>2015 ECF Turns up the HEAT </vt:lpstr>
      <vt:lpstr>PowerPoint Presentation</vt:lpstr>
      <vt:lpstr>The HEAT study found:  </vt:lpstr>
      <vt:lpstr>PowerPoint Presentation</vt:lpstr>
      <vt:lpstr>Recommendations for strategy to increase use of HEAT </vt:lpstr>
      <vt:lpstr>user guide</vt:lpstr>
      <vt:lpstr>Future of HEAT</vt:lpstr>
      <vt:lpstr>NL: Health benefits &gt; 5% GDP  </vt:lpstr>
      <vt:lpstr>PowerPoint Presentation</vt:lpstr>
      <vt:lpstr>Economic Benefits of Cycling England </vt:lpstr>
      <vt:lpstr>Many thanks to   You   Q&amp;A follows</vt:lpstr>
      <vt:lpstr>Annecdotes</vt:lpstr>
      <vt:lpstr>Applications </vt:lpstr>
      <vt:lpstr>What is HEAT for Cycling?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Valuing Cycling:    € 100,000,000,000 Today</dc:title>
  <dc:creator>rzewnickirECF</dc:creator>
  <cp:lastModifiedBy>Randy Rzewnicki</cp:lastModifiedBy>
  <cp:revision>37</cp:revision>
  <dcterms:created xsi:type="dcterms:W3CDTF">2015-11-02T11:22:08Z</dcterms:created>
  <dcterms:modified xsi:type="dcterms:W3CDTF">2016-04-15T13:16:39Z</dcterms:modified>
</cp:coreProperties>
</file>