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71" r:id="rId4"/>
    <p:sldId id="264" r:id="rId5"/>
    <p:sldId id="263" r:id="rId6"/>
    <p:sldId id="275" r:id="rId7"/>
    <p:sldId id="273" r:id="rId8"/>
    <p:sldId id="270" r:id="rId9"/>
    <p:sldId id="274" r:id="rId10"/>
    <p:sldId id="269" r:id="rId11"/>
    <p:sldId id="289" r:id="rId12"/>
    <p:sldId id="286" r:id="rId13"/>
    <p:sldId id="290" r:id="rId14"/>
    <p:sldId id="288" r:id="rId15"/>
    <p:sldId id="291" r:id="rId16"/>
    <p:sldId id="26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42" autoAdjust="0"/>
  </p:normalViewPr>
  <p:slideViewPr>
    <p:cSldViewPr>
      <p:cViewPr varScale="1">
        <p:scale>
          <a:sx n="62" d="100"/>
          <a:sy n="62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uboldH\Documents\Commuting%20in%20Belgiu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uboldH\Documents\Bicycle%20ownership%20in%20Belgiu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Employees</a:t>
            </a:r>
            <a:r>
              <a:rPr lang="en-US" baseline="0"/>
              <a:t> Cycling to Work, %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Sheet1!$E$21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numRef>
              <c:f>Sheet1!$A$22:$A$24</c:f>
              <c:numCache>
                <c:formatCode>@</c:formatCode>
                <c:ptCount val="3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</c:numCache>
            </c:numRef>
          </c:cat>
          <c:val>
            <c:numRef>
              <c:f>Sheet1!$E$22:$E$24</c:f>
              <c:numCache>
                <c:formatCode>0.0</c:formatCode>
                <c:ptCount val="3"/>
                <c:pt idx="0">
                  <c:v>7.8</c:v>
                </c:pt>
                <c:pt idx="1">
                  <c:v>8.4</c:v>
                </c:pt>
                <c:pt idx="2">
                  <c:v>8.7000000000000011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099352"/>
        <c:axId val="356097000"/>
      </c:lineChart>
      <c:catAx>
        <c:axId val="35609935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356097000"/>
        <c:crosses val="autoZero"/>
        <c:auto val="1"/>
        <c:lblAlgn val="ctr"/>
        <c:lblOffset val="100"/>
        <c:noMultiLvlLbl val="0"/>
      </c:catAx>
      <c:valAx>
        <c:axId val="35609700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356099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'1999 FR'!$E$3</c:f>
              <c:strCache>
                <c:ptCount val="1"/>
                <c:pt idx="0">
                  <c:v>Percentage of Belgian households owning a bike</c:v>
                </c:pt>
              </c:strCache>
            </c:strRef>
          </c:tx>
          <c:marker>
            <c:symbol val="none"/>
          </c:marker>
          <c:cat>
            <c:numRef>
              <c:f>'1999 FR'!$A$5:$B$16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2010</c:v>
                </c:pt>
                <c:pt idx="11">
                  <c:v>2010</c:v>
                </c:pt>
              </c:numCache>
            </c:numRef>
          </c:cat>
          <c:val>
            <c:numRef>
              <c:f>'1999 FR'!$E$5:$E$16</c:f>
              <c:numCache>
                <c:formatCode>0.0%</c:formatCode>
                <c:ptCount val="12"/>
                <c:pt idx="0">
                  <c:v>0.63996588425957601</c:v>
                </c:pt>
                <c:pt idx="1">
                  <c:v>0.64374240493895607</c:v>
                </c:pt>
                <c:pt idx="2">
                  <c:v>0.66934439345791696</c:v>
                </c:pt>
                <c:pt idx="3">
                  <c:v>0.68437971095793615</c:v>
                </c:pt>
                <c:pt idx="4">
                  <c:v>0.68444910158673888</c:v>
                </c:pt>
                <c:pt idx="5">
                  <c:v>0.68548204674154489</c:v>
                </c:pt>
                <c:pt idx="6">
                  <c:v>0.68310502678876983</c:v>
                </c:pt>
                <c:pt idx="7">
                  <c:v>0.69106464937603906</c:v>
                </c:pt>
                <c:pt idx="8">
                  <c:v>0.69126429566733028</c:v>
                </c:pt>
                <c:pt idx="9">
                  <c:v>0.684223974322266</c:v>
                </c:pt>
                <c:pt idx="10">
                  <c:v>0.69313839343100891</c:v>
                </c:pt>
                <c:pt idx="11">
                  <c:v>0.71485427963428694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098960"/>
        <c:axId val="356100136"/>
      </c:lineChart>
      <c:catAx>
        <c:axId val="35609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100136"/>
        <c:crosses val="autoZero"/>
        <c:auto val="1"/>
        <c:lblAlgn val="ctr"/>
        <c:lblOffset val="100"/>
        <c:noMultiLvlLbl val="0"/>
      </c:catAx>
      <c:valAx>
        <c:axId val="3561001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6098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008A2-0B3C-4690-9577-273E0864228A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EB86-E549-4A9E-8A99-58ED54F07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9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E68F5-6504-4F46-9DB9-92B589CF00C5}" type="datetimeFigureOut">
              <a:rPr lang="en-GB" smtClean="0"/>
              <a:pPr/>
              <a:t>17/02/2017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8D26E-185B-4375-AA07-3054D540B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3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6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6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2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5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67C-839C-4623-9C36-B57C2011BD13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D76-2BA9-43EA-BAE7-BBC2A8D0A6AF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690-2239-41B1-91C0-335FE46159C2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3EEC-19A7-4E22-AA37-A5B6D79A45B1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209-06D5-4A90-9E4F-5BBB9146C785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5C6-4636-4D7B-9E52-78F38996154F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E1F-4E31-460F-91D4-BE37A56EC50D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42E9-802C-4C5A-B789-F471DBCDEFE7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9766-1747-4085-9710-08B2AA753A5B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4AF2-4F75-4D31-873A-B744F9FBECA5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B8BB-B1AA-4C24-AB79-AB41021CC4AC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970-E542-4776-BD74-C180054A9914}" type="datetime1">
              <a:rPr lang="en-GB" smtClean="0"/>
              <a:pPr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for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" y="1"/>
            <a:ext cx="9138531" cy="686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300" b="1" dirty="0" smtClean="0">
                <a:solidFill>
                  <a:schemeClr val="bg1"/>
                </a:solidFill>
                <a:latin typeface="Futura Lt BT" pitchFamily="34" charset="0"/>
              </a:rPr>
              <a:t>Policies Matter</a:t>
            </a:r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</a:br>
            <a:r>
              <a:rPr lang="en-GB" sz="4000" dirty="0" smtClean="0">
                <a:solidFill>
                  <a:schemeClr val="bg1"/>
                </a:solidFill>
                <a:latin typeface="Futura Lt BT" pitchFamily="34" charset="0"/>
              </a:rPr>
              <a:t>Creating a favourable fiscal environment for cycling to work</a:t>
            </a:r>
            <a:endParaRPr lang="en-GB" sz="40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468" y="4304121"/>
            <a:ext cx="7453064" cy="14177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Holger Haubold, ECF Fiscal Policy Officer</a:t>
            </a:r>
            <a:endParaRPr lang="en-GB" dirty="0" smtClean="0">
              <a:solidFill>
                <a:schemeClr val="bg1"/>
              </a:solidFill>
              <a:latin typeface="Futura Lt BT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Brussels, 20 February 2017</a:t>
            </a:r>
            <a:endParaRPr lang="en-GB" dirty="0">
              <a:solidFill>
                <a:schemeClr val="bg1"/>
              </a:solidFill>
              <a:latin typeface="Futura Lt B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764704"/>
          <a:ext cx="4320480" cy="41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spc="10" dirty="0">
                        <a:solidFill>
                          <a:schemeClr val="bg1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spc="10" dirty="0">
                        <a:solidFill>
                          <a:srgbClr val="808080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spc="10" dirty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ECF gratefully acknowledges financial support from the European </a:t>
                      </a:r>
                      <a:r>
                        <a:rPr lang="en-GB" sz="1400" b="0" i="0" spc="10" dirty="0" smtClean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Commission</a:t>
                      </a:r>
                      <a:r>
                        <a:rPr lang="en-GB" sz="1400" b="0" i="0" spc="10" dirty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400" b="0" i="0" spc="10" dirty="0">
                        <a:solidFill>
                          <a:schemeClr val="bg1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EU_fla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609600" cy="400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33799"/>
          </a:xfrm>
        </p:spPr>
        <p:txBody>
          <a:bodyPr>
            <a:normAutofit/>
          </a:bodyPr>
          <a:lstStyle/>
          <a:p>
            <a:r>
              <a:rPr lang="de-DE" dirty="0" smtClean="0"/>
              <a:t>More tax </a:t>
            </a:r>
            <a:r>
              <a:rPr lang="de-DE" dirty="0"/>
              <a:t>incentives for </a:t>
            </a:r>
            <a:r>
              <a:rPr lang="de-DE" dirty="0" smtClean="0"/>
              <a:t>active mobility and/or higher taxation for individual cars needed</a:t>
            </a:r>
            <a:endParaRPr lang="de-DE" dirty="0"/>
          </a:p>
          <a:p>
            <a:r>
              <a:rPr lang="de-DE" dirty="0" smtClean="0"/>
              <a:t>A cost-efficient and sustainable tax shift is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86" y="4851516"/>
            <a:ext cx="6851829" cy="11682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Financial incentives for e-cycling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000" y="1036752"/>
            <a:ext cx="3854000" cy="5628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018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5" y="10332"/>
            <a:ext cx="8229600" cy="1143000"/>
          </a:xfrm>
        </p:spPr>
        <p:txBody>
          <a:bodyPr/>
          <a:lstStyle/>
          <a:p>
            <a:r>
              <a:rPr lang="en-GB" dirty="0" smtClean="0"/>
              <a:t>Mismatch in e-mobility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59" y="819774"/>
            <a:ext cx="6377083" cy="59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9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Financial incentives work:</a:t>
            </a:r>
            <a:br>
              <a:rPr lang="en-GB" dirty="0" smtClean="0"/>
            </a:br>
            <a:r>
              <a:rPr lang="en-GB" dirty="0" smtClean="0"/>
              <a:t>The case of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balanced e-mobility policy</a:t>
            </a:r>
          </a:p>
          <a:p>
            <a:r>
              <a:rPr lang="en-GB" dirty="0" smtClean="0"/>
              <a:t>purchase subsidies during market uptake</a:t>
            </a:r>
          </a:p>
          <a:p>
            <a:r>
              <a:rPr lang="en-GB" dirty="0" smtClean="0"/>
              <a:t>today: 3</a:t>
            </a:r>
            <a:r>
              <a:rPr lang="en-GB" baseline="30000" dirty="0" smtClean="0"/>
              <a:t>rd</a:t>
            </a:r>
            <a:r>
              <a:rPr lang="en-GB" dirty="0" smtClean="0"/>
              <a:t> highest per capita e-bike sales in EU despite only average cycling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59" y="4107382"/>
            <a:ext cx="1541899" cy="1669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107"/>
          <a:stretch/>
        </p:blipFill>
        <p:spPr>
          <a:xfrm>
            <a:off x="990600" y="4492833"/>
            <a:ext cx="2412473" cy="127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473" y="4749798"/>
            <a:ext cx="1668123" cy="7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98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Other examples </a:t>
            </a:r>
            <a:r>
              <a:rPr lang="en-GB" dirty="0" smtClean="0"/>
              <a:t>of existing funding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Paris: </a:t>
            </a:r>
            <a:r>
              <a:rPr lang="en-US" dirty="0"/>
              <a:t>33% of the acquisition price, max. 400 </a:t>
            </a:r>
            <a:r>
              <a:rPr lang="en-US" dirty="0" smtClean="0"/>
              <a:t>€ (individual application)</a:t>
            </a:r>
          </a:p>
          <a:p>
            <a:r>
              <a:rPr lang="en-GB" dirty="0" smtClean="0"/>
              <a:t>Spain:</a:t>
            </a:r>
          </a:p>
          <a:p>
            <a:pPr lvl="1"/>
            <a:r>
              <a:rPr lang="en-GB" dirty="0"/>
              <a:t>National subsidy: 200 </a:t>
            </a:r>
            <a:r>
              <a:rPr lang="en-GB" dirty="0" smtClean="0"/>
              <a:t>€ (individual application)</a:t>
            </a:r>
            <a:endParaRPr lang="en-GB" dirty="0"/>
          </a:p>
          <a:p>
            <a:pPr lvl="1"/>
            <a:r>
              <a:rPr lang="en-GB" dirty="0"/>
              <a:t>Barcelona Metropolitan Area: 250 </a:t>
            </a:r>
            <a:r>
              <a:rPr lang="en-GB" dirty="0" smtClean="0"/>
              <a:t>€ (network of retailers)</a:t>
            </a:r>
          </a:p>
          <a:p>
            <a:r>
              <a:rPr lang="en-GB" dirty="0" smtClean="0"/>
              <a:t>Munich: 500 € for e-bikes, 1000 € for e-cargo bikes, only for small businesses (</a:t>
            </a:r>
            <a:r>
              <a:rPr lang="en-GB" smtClean="0"/>
              <a:t>individual application)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79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purchase subsidies:</a:t>
            </a:r>
          </a:p>
          <a:p>
            <a:pPr lvl="1"/>
            <a:r>
              <a:rPr lang="en-GB" dirty="0" smtClean="0"/>
              <a:t>generalised in market uptake phase</a:t>
            </a:r>
          </a:p>
          <a:p>
            <a:pPr lvl="1"/>
            <a:r>
              <a:rPr lang="en-GB" dirty="0" smtClean="0"/>
              <a:t>targeted in mature markets (e.g. e-cargo bikes)</a:t>
            </a:r>
          </a:p>
          <a:p>
            <a:r>
              <a:rPr lang="en-GB" dirty="0" smtClean="0"/>
              <a:t>balanced e-mobility promotion strategies:</a:t>
            </a:r>
          </a:p>
          <a:p>
            <a:pPr lvl="1"/>
            <a:r>
              <a:rPr lang="en-GB" dirty="0" smtClean="0"/>
              <a:t>research funding for all modes of transport</a:t>
            </a:r>
          </a:p>
          <a:p>
            <a:pPr lvl="1"/>
            <a:r>
              <a:rPr lang="en-GB" dirty="0" smtClean="0"/>
              <a:t>include e-cycling infrastructure (parking, charging)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920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for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705" y="-4106"/>
            <a:ext cx="9138531" cy="686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Thank you for your attention !</a:t>
            </a:r>
            <a:endParaRPr lang="en-GB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17031"/>
            <a:ext cx="7848600" cy="2017949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For more information</a:t>
            </a:r>
          </a:p>
          <a:p>
            <a:pPr algn="l"/>
            <a:r>
              <a:rPr lang="en-GB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h.haubold</a:t>
            </a:r>
            <a:r>
              <a:rPr lang="en-GB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@ecf.com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           @</a:t>
            </a:r>
            <a:r>
              <a:rPr lang="en-GB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holgerecf</a:t>
            </a:r>
            <a:endParaRPr lang="en-GB" dirty="0" smtClean="0">
              <a:solidFill>
                <a:schemeClr val="accent5">
                  <a:lumMod val="20000"/>
                  <a:lumOff val="80000"/>
                </a:schemeClr>
              </a:solidFill>
              <a:latin typeface="Futura Lt BT" pitchFamily="34" charset="0"/>
            </a:endParaRPr>
          </a:p>
          <a:p>
            <a:pPr algn="l"/>
            <a:r>
              <a:rPr lang="en-GB" u="sng" dirty="0" smtClean="0">
                <a:solidFill>
                  <a:schemeClr val="bg1"/>
                </a:solidFill>
                <a:latin typeface="Futura Lt BT" pitchFamily="34" charset="0"/>
              </a:rPr>
              <a:t>www.ecf.com</a:t>
            </a:r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  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                   @</a:t>
            </a:r>
            <a:r>
              <a:rPr lang="en-GB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eucyclistsfed</a:t>
            </a:r>
            <a:endParaRPr lang="en-GB" dirty="0" smtClean="0">
              <a:solidFill>
                <a:schemeClr val="accent5">
                  <a:lumMod val="20000"/>
                  <a:lumOff val="80000"/>
                </a:schemeClr>
              </a:solidFill>
              <a:latin typeface="Futura Lt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495800"/>
            <a:ext cx="2762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5057309"/>
            <a:ext cx="276225" cy="295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464" y="1417638"/>
            <a:ext cx="703953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Car dominant in commuting </a:t>
            </a:r>
          </a:p>
          <a:p>
            <a:pPr marL="0" indent="0">
              <a:buNone/>
            </a:pPr>
            <a:r>
              <a:rPr lang="en-GB" dirty="0" smtClean="0"/>
              <a:t>    &gt; p</a:t>
            </a:r>
            <a:r>
              <a:rPr lang="en-GB" dirty="0" smtClean="0">
                <a:sym typeface="Wingdings"/>
              </a:rPr>
              <a:t>roblems for environment, space </a:t>
            </a:r>
          </a:p>
          <a:p>
            <a:pPr marL="0" indent="0">
              <a:buNone/>
            </a:pPr>
            <a:r>
              <a:rPr lang="en-GB" dirty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   &gt; health: air quality, inactivity</a:t>
            </a:r>
          </a:p>
          <a:p>
            <a:r>
              <a:rPr lang="en-GB" dirty="0"/>
              <a:t>50% of new cars </a:t>
            </a:r>
            <a:r>
              <a:rPr lang="en-GB" dirty="0" smtClean="0"/>
              <a:t>= </a:t>
            </a:r>
            <a:r>
              <a:rPr lang="en-GB" dirty="0"/>
              <a:t>company cars</a:t>
            </a:r>
          </a:p>
          <a:p>
            <a:pPr marL="0" indent="0">
              <a:buNone/>
            </a:pPr>
            <a:r>
              <a:rPr lang="en-GB" dirty="0"/>
              <a:t>   &lt; advantageous fiscal systems</a:t>
            </a:r>
          </a:p>
          <a:p>
            <a:r>
              <a:rPr lang="en-GB" dirty="0" smtClean="0">
                <a:sym typeface="Wingdings"/>
              </a:rPr>
              <a:t>Active modes of transport: only few incentives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1647265" cy="3500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 Commission: “There are inconsistent taxation rules between transport modes and fuels, between and within Member States” (White Paper on Transport, 2011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956481" y="3911887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886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Need for fiscal level playing--field</a:t>
            </a:r>
            <a:endParaRPr lang="en-US" sz="3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701162"/>
            <a:ext cx="6851829" cy="11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Fiscal Support for Cycling – Incentivising physical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400800" cy="4221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Best practice example cycling: Belgium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Tax-free reimbursement: € </a:t>
            </a:r>
            <a:r>
              <a:rPr lang="en-GB" dirty="0" smtClean="0"/>
              <a:t>0.23/km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2800" dirty="0" smtClean="0"/>
              <a:t>(ex.: 18km x 20d = </a:t>
            </a:r>
            <a:r>
              <a:rPr lang="en-GB" sz="2800" dirty="0" smtClean="0"/>
              <a:t>83</a:t>
            </a:r>
            <a:r>
              <a:rPr lang="en-GB" sz="2800" dirty="0" smtClean="0"/>
              <a:t>€ </a:t>
            </a:r>
            <a:r>
              <a:rPr lang="en-GB" sz="2800" dirty="0" smtClean="0"/>
              <a:t>per month)</a:t>
            </a:r>
          </a:p>
          <a:p>
            <a:r>
              <a:rPr lang="en-GB" dirty="0" smtClean="0"/>
              <a:t>Tax-free provision of company bikes for employees</a:t>
            </a:r>
          </a:p>
          <a:p>
            <a:r>
              <a:rPr lang="en-GB" dirty="0" smtClean="0"/>
              <a:t>120% deductible for </a:t>
            </a:r>
            <a:r>
              <a:rPr lang="en-GB" dirty="0"/>
              <a:t>companies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costs for bikes + cycling infrastructure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ECF recommends: </a:t>
            </a:r>
            <a:r>
              <a:rPr lang="en-GB" dirty="0" smtClean="0"/>
              <a:t>Follow this example!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HauboldH\Downloads\15524383656_99f790dea0_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46785"/>
            <a:ext cx="2000008" cy="39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Development of Cycling in Belgium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6168210"/>
              </p:ext>
            </p:extLst>
          </p:nvPr>
        </p:nvGraphicFramePr>
        <p:xfrm>
          <a:off x="457200" y="2671682"/>
          <a:ext cx="403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9585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è"/>
              <a:tabLst>
                <a:tab pos="2144713" algn="l"/>
              </a:tabLst>
            </a:pPr>
            <a:r>
              <a:rPr lang="de-DE" sz="3600" b="1" dirty="0" smtClean="0">
                <a:sym typeface="Wingdings"/>
              </a:rPr>
              <a:t> 2013:	</a:t>
            </a:r>
            <a:r>
              <a:rPr lang="de-DE" sz="3600" dirty="0" smtClean="0">
                <a:sym typeface="Wingdings"/>
              </a:rPr>
              <a:t>350.000 employees;</a:t>
            </a:r>
          </a:p>
          <a:p>
            <a:pPr>
              <a:tabLst>
                <a:tab pos="2144713" algn="l"/>
              </a:tabLst>
            </a:pPr>
            <a:r>
              <a:rPr lang="de-DE" sz="3600" dirty="0" smtClean="0">
                <a:sym typeface="Wingdings"/>
              </a:rPr>
              <a:t>	ca. 8% of workforce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5589768"/>
              </p:ext>
            </p:extLst>
          </p:nvPr>
        </p:nvGraphicFramePr>
        <p:xfrm>
          <a:off x="4648200" y="2635660"/>
          <a:ext cx="40386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UK: Loan/buying scheme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Employers lend bicycles free of tax to their employees.</a:t>
            </a:r>
          </a:p>
          <a:p>
            <a:r>
              <a:rPr lang="de-DE" dirty="0" smtClean="0"/>
              <a:t>Employee can buy the bike at the end of the lending phase.</a:t>
            </a:r>
          </a:p>
          <a:p>
            <a:r>
              <a:rPr lang="de-DE" dirty="0" smtClean="0"/>
              <a:t>To date: over 600.000 participants; growth in participation since introduction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25" y="152400"/>
            <a:ext cx="8229600" cy="1143000"/>
          </a:xfrm>
        </p:spPr>
        <p:txBody>
          <a:bodyPr/>
          <a:lstStyle/>
          <a:p>
            <a:r>
              <a:rPr lang="de-DE" dirty="0" smtClean="0"/>
              <a:t>Public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25" y="1295400"/>
            <a:ext cx="8229600" cy="4525963"/>
          </a:xfrm>
        </p:spPr>
        <p:txBody>
          <a:bodyPr/>
          <a:lstStyle/>
          <a:p>
            <a:r>
              <a:rPr lang="de-DE" dirty="0" smtClean="0"/>
              <a:t>Possibilities for tax-free reimbursement of costs in many countries</a:t>
            </a:r>
          </a:p>
          <a:p>
            <a:r>
              <a:rPr lang="de-DE" b="1" dirty="0" smtClean="0"/>
              <a:t>ECF recommends: </a:t>
            </a:r>
            <a:r>
              <a:rPr lang="de-DE" dirty="0" smtClean="0"/>
              <a:t>Allow for combination with fiscal incentives for cycling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0594"/>
            <a:ext cx="4484333" cy="29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94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Company Car Taxation:</a:t>
            </a:r>
            <a:br>
              <a:rPr lang="en-GB" dirty="0" smtClean="0"/>
            </a:br>
            <a:r>
              <a:rPr lang="en-GB" dirty="0" smtClean="0"/>
              <a:t>Subsidising Inactivity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Germany: </a:t>
            </a:r>
            <a:r>
              <a:rPr lang="en-GB" sz="3000" dirty="0" smtClean="0"/>
              <a:t>12%</a:t>
            </a:r>
            <a:r>
              <a:rPr lang="en-GB" dirty="0" smtClean="0"/>
              <a:t> of the selling price of a company car subject to income tax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ncludes possibility to provide free fuel</a:t>
            </a:r>
          </a:p>
          <a:p>
            <a:pPr lvl="1"/>
            <a:r>
              <a:rPr lang="en-GB" dirty="0" smtClean="0"/>
              <a:t>60</a:t>
            </a:r>
            <a:r>
              <a:rPr lang="en-GB" dirty="0"/>
              <a:t>% of company cars in new registrations</a:t>
            </a:r>
          </a:p>
          <a:p>
            <a:pPr lvl="1"/>
            <a:r>
              <a:rPr lang="en-GB" dirty="0" smtClean="0"/>
              <a:t>direct fiscal loss: 23 billion €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smtClean="0"/>
              <a:t>UK, NL, DK: </a:t>
            </a:r>
            <a:r>
              <a:rPr lang="en-GB" dirty="0" smtClean="0"/>
              <a:t>stricter tax rules (25% of the selling price is taxable income) </a:t>
            </a:r>
          </a:p>
          <a:p>
            <a:pPr marL="0" indent="0">
              <a:buNone/>
            </a:pPr>
            <a:r>
              <a:rPr lang="en-GB" sz="2400" dirty="0" smtClean="0">
                <a:sym typeface="Wingdings"/>
              </a:rPr>
              <a:t>    </a:t>
            </a:r>
            <a:r>
              <a:rPr lang="en-GB" sz="2600" dirty="0" smtClean="0"/>
              <a:t> decrease in company car registrations</a:t>
            </a:r>
          </a:p>
          <a:p>
            <a:pPr marL="0" indent="0">
              <a:buNone/>
            </a:pPr>
            <a:r>
              <a:rPr lang="en-GB" sz="2600" dirty="0" smtClean="0"/>
              <a:t>   &amp; less CO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 emissions</a:t>
            </a:r>
          </a:p>
          <a:p>
            <a:pPr marL="0" indent="0">
              <a:buNone/>
            </a:pPr>
            <a:endParaRPr lang="en-GB" sz="2400" baseline="-25000" dirty="0"/>
          </a:p>
          <a:p>
            <a:pPr>
              <a:buFont typeface="Wingdings"/>
              <a:buChar char="è"/>
            </a:pPr>
            <a:r>
              <a:rPr lang="en-GB" b="1" dirty="0" smtClean="0"/>
              <a:t>ECF </a:t>
            </a:r>
            <a:r>
              <a:rPr lang="en-GB" b="1" dirty="0"/>
              <a:t>recommends</a:t>
            </a:r>
            <a:r>
              <a:rPr lang="en-GB" b="1" dirty="0" smtClean="0"/>
              <a:t>: </a:t>
            </a:r>
            <a:r>
              <a:rPr lang="en-GB" dirty="0" smtClean="0"/>
              <a:t>yearly taxable benefit company cars at 50% of list price (real value)</a:t>
            </a:r>
            <a:endParaRPr lang="en-GB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>
                <a:solidFill>
                  <a:schemeClr val="tx1"/>
                </a:solidFill>
              </a:rPr>
              <a:pPr/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rieerinhetverkeer.be/sites/default/files/aanbod/fotos/mobiliteitsbudge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46575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Mode-Neutral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/>
          </a:bodyPr>
          <a:lstStyle/>
          <a:p>
            <a:r>
              <a:rPr lang="de-DE" b="1" dirty="0" smtClean="0"/>
              <a:t>„Mobility Budget“: </a:t>
            </a:r>
            <a:r>
              <a:rPr lang="de-DE" dirty="0" smtClean="0"/>
              <a:t>Tax-free mobility allowance as alternative to company car</a:t>
            </a:r>
          </a:p>
          <a:p>
            <a:r>
              <a:rPr lang="de-DE" dirty="0" smtClean="0"/>
              <a:t>BE pilot project: clear shift to sustainable commuting</a:t>
            </a:r>
          </a:p>
          <a:p>
            <a:r>
              <a:rPr lang="de-DE" b="1" dirty="0" smtClean="0"/>
              <a:t>ECF recommends: </a:t>
            </a:r>
            <a:r>
              <a:rPr lang="de-DE" dirty="0" smtClean="0"/>
              <a:t>Experiment and implement!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8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F presentation template">
  <a:themeElements>
    <a:clrScheme name="ECF ppt template theme">
      <a:dk1>
        <a:srgbClr val="205867"/>
      </a:dk1>
      <a:lt1>
        <a:sysClr val="window" lastClr="FFFFFF"/>
      </a:lt1>
      <a:dk2>
        <a:srgbClr val="31859B"/>
      </a:dk2>
      <a:lt2>
        <a:srgbClr val="DBEEF3"/>
      </a:lt2>
      <a:accent1>
        <a:srgbClr val="205867"/>
      </a:accent1>
      <a:accent2>
        <a:srgbClr val="205867"/>
      </a:accent2>
      <a:accent3>
        <a:srgbClr val="31859B"/>
      </a:accent3>
      <a:accent4>
        <a:srgbClr val="31859B"/>
      </a:accent4>
      <a:accent5>
        <a:srgbClr val="FFFF00"/>
      </a:accent5>
      <a:accent6>
        <a:srgbClr val="FFFF00"/>
      </a:accent6>
      <a:hlink>
        <a:srgbClr val="4BACC6"/>
      </a:hlink>
      <a:folHlink>
        <a:srgbClr val="F79646"/>
      </a:folHlink>
    </a:clrScheme>
    <a:fontScheme name="ECF ppt template">
      <a:majorFont>
        <a:latin typeface="Futura Lt BT"/>
        <a:ea typeface=""/>
        <a:cs typeface=""/>
      </a:majorFont>
      <a:minorFont>
        <a:latin typeface="FuturaBook 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ECF presentation template</Template>
  <TotalTime>1029</TotalTime>
  <Words>536</Words>
  <Application>Microsoft Office PowerPoint</Application>
  <PresentationFormat>On-screen Show (4:3)</PresentationFormat>
  <Paragraphs>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Futura Lt BT</vt:lpstr>
      <vt:lpstr>FuturaBook Ro</vt:lpstr>
      <vt:lpstr>Times New Roman</vt:lpstr>
      <vt:lpstr>Wingdings</vt:lpstr>
      <vt:lpstr>ECF presentation template</vt:lpstr>
      <vt:lpstr>Policies Matter Creating a favourable fiscal environment for cycling to work</vt:lpstr>
      <vt:lpstr>General Framework</vt:lpstr>
      <vt:lpstr>EU Policy</vt:lpstr>
      <vt:lpstr>Fiscal Support for Cycling – Incentivising physical activity</vt:lpstr>
      <vt:lpstr>Development of Cycling in Belgium</vt:lpstr>
      <vt:lpstr>UK: Loan/buying scheme</vt:lpstr>
      <vt:lpstr>Public Transport</vt:lpstr>
      <vt:lpstr>Company Car Taxation: Subsidising Inactivity</vt:lpstr>
      <vt:lpstr>Mode-Neutral Solutions</vt:lpstr>
      <vt:lpstr>Conclusions</vt:lpstr>
      <vt:lpstr>Financial incentives for e-cycling</vt:lpstr>
      <vt:lpstr>Mismatch in e-mobility funding</vt:lpstr>
      <vt:lpstr>Financial incentives work: The case of Austria</vt:lpstr>
      <vt:lpstr>Other examples of existing funding schemes</vt:lpstr>
      <vt:lpstr>Recommendations</vt:lpstr>
      <vt:lpstr>Thank you for your attention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Holger Haubold</dc:creator>
  <cp:lastModifiedBy>Holger Haubold</cp:lastModifiedBy>
  <cp:revision>106</cp:revision>
  <cp:lastPrinted>2014-08-26T17:04:06Z</cp:lastPrinted>
  <dcterms:created xsi:type="dcterms:W3CDTF">2014-08-20T14:54:45Z</dcterms:created>
  <dcterms:modified xsi:type="dcterms:W3CDTF">2017-02-17T15:53:37Z</dcterms:modified>
</cp:coreProperties>
</file>