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3"/>
  </p:notesMasterIdLst>
  <p:sldIdLst>
    <p:sldId id="258" r:id="rId3"/>
    <p:sldId id="270" r:id="rId4"/>
    <p:sldId id="277" r:id="rId5"/>
    <p:sldId id="273" r:id="rId6"/>
    <p:sldId id="274" r:id="rId7"/>
    <p:sldId id="279" r:id="rId8"/>
    <p:sldId id="278" r:id="rId9"/>
    <p:sldId id="275" r:id="rId10"/>
    <p:sldId id="280" r:id="rId11"/>
    <p:sldId id="281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6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86323" autoAdjust="0"/>
  </p:normalViewPr>
  <p:slideViewPr>
    <p:cSldViewPr>
      <p:cViewPr varScale="1">
        <p:scale>
          <a:sx n="64" d="100"/>
          <a:sy n="64" d="100"/>
        </p:scale>
        <p:origin x="16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84B9E-025E-4746-B635-3496F32EAFB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D56F-6D18-4883-B27D-48FEE2D2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D56F-6D18-4883-B27D-48FEE2D25B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89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77038" y="1079500"/>
            <a:ext cx="2019300" cy="49101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1079500"/>
            <a:ext cx="5905500" cy="49101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BA6DD3-9F7B-49C9-89D7-F8827902AB1A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365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21EB76-E7F1-4188-B7B6-9B8C3051A122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573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079500"/>
            <a:ext cx="8400802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798638"/>
            <a:ext cx="8400802" cy="4191000"/>
          </a:xfrm>
        </p:spPr>
        <p:txBody>
          <a:bodyPr/>
          <a:lstStyle>
            <a:lvl1pPr>
              <a:buClr>
                <a:srgbClr val="234781"/>
              </a:buClr>
              <a:buSzPct val="110000"/>
              <a:buFont typeface="Arial" panose="020B0604020202020204" pitchFamily="34" charset="0"/>
              <a:buChar char="•"/>
              <a:defRPr/>
            </a:lvl1pPr>
            <a:lvl2pPr>
              <a:buClr>
                <a:srgbClr val="234781"/>
              </a:buClr>
              <a:defRPr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2501E5-9594-42CF-AE9C-38B28EB41AA9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  <p:sp>
        <p:nvSpPr>
          <p:cNvPr id="5" name="Fußzeilenplatzhalter 3"/>
          <p:cNvSpPr txBox="1">
            <a:spLocks noGrp="1"/>
          </p:cNvSpPr>
          <p:nvPr userDrawn="1"/>
        </p:nvSpPr>
        <p:spPr bwMode="auto">
          <a:xfrm>
            <a:off x="2176604" y="6381328"/>
            <a:ext cx="402237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hangingPunct="0"/>
            <a:r>
              <a:rPr lang="de-DE" altLang="de-DE" sz="1000" b="1" dirty="0" smtClean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FGM-AMOR |  </a:t>
            </a:r>
            <a:r>
              <a:rPr lang="de-DE" altLang="de-DE" sz="10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Brussels</a:t>
            </a:r>
            <a:r>
              <a:rPr lang="de-DE" altLang="de-DE" sz="1000" b="1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 </a:t>
            </a:r>
            <a:r>
              <a:rPr lang="de-DE" altLang="de-DE" sz="1000" b="1" dirty="0" smtClean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 | 20. Feb. 2017</a:t>
            </a:r>
          </a:p>
          <a:p>
            <a:pPr algn="ctr" eaLnBrk="0" hangingPunct="0"/>
            <a:endParaRPr lang="de-DE" altLang="de-DE" sz="1000" b="1" dirty="0">
              <a:solidFill>
                <a:schemeClr val="bg1"/>
              </a:solidFill>
              <a:latin typeface="Calibri" panose="020F0502020204030204" pitchFamily="34" charset="0"/>
              <a:ea typeface="MS PGothic" pitchFamily="34" charset="-128"/>
            </a:endParaRPr>
          </a:p>
          <a:p>
            <a:pPr eaLnBrk="0" hangingPunct="0"/>
            <a:endParaRPr lang="de-DE" altLang="de-DE" sz="1000" b="1" dirty="0">
              <a:latin typeface="Calibri" panose="020F0502020204030204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98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F02516-BA8C-4833-B5BA-5626204986AD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495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798638"/>
            <a:ext cx="3962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3938" y="1798638"/>
            <a:ext cx="3962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82A721-0CB6-4338-B96F-222938E1EF47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564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6713FD-B159-48A5-9FAE-9F8684203698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340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730E73-F1AB-419C-898F-90F620F4A9ED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697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1F71D8-57D3-474A-A2D7-74EA8A1C9B7F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538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C28747-7857-4937-8D22-9E43EB3D0ED0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380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Mobilitaetsmanagement_A-M\B2W\WP3-2_Zertifizierung\04_Webseite_Certification\Grafiken_Bilder_ Website\LOGOS-Partner\CFE_logo_EN_certification_rg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5" y="1556792"/>
            <a:ext cx="8460432" cy="266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18E"/>
        </a:buClr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9" name="Picture 13" descr="I:\Mobilitaetsmanagement_A-M\B2W\04_Grafiken_Bilder\Fußzeile_ppt_quer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" y="6119878"/>
            <a:ext cx="9141274" cy="76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0795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Mastertitelformat bearbeiten</a:t>
            </a:r>
          </a:p>
        </p:txBody>
      </p:sp>
      <p:sp>
        <p:nvSpPr>
          <p:cNvPr id="5018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98638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Mastertextformat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56234" y="6226758"/>
            <a:ext cx="5143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404D1D-A546-49CA-BEB3-510B7FD8CD24}" type="slidenum">
              <a:rPr lang="de-DE" altLang="de-DE" smtClean="0"/>
              <a:pPr>
                <a:defRPr/>
              </a:pPr>
              <a:t>‹#›</a:t>
            </a:fld>
            <a:endParaRPr lang="de-DE" altLang="de-DE" dirty="0"/>
          </a:p>
        </p:txBody>
      </p:sp>
      <p:pic>
        <p:nvPicPr>
          <p:cNvPr id="50191" name="Picture 15" descr="I:\Mobilitaetsmanagement_A-M\B2W\04_Grafiken_Bilder\Kopfzeile_ppt_quer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" y="-35612"/>
            <a:ext cx="9144000" cy="80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:\Mobilitaetsmanagement_A-M\B2W\WP3-2_Zertifizierung\04_Webseite_Certification\Grafiken_Bilder_ Website\LOGOS-Partner\CFE_logo_EN_certification_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" y="-35612"/>
            <a:ext cx="3059832" cy="91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70" r:id="rId6"/>
    <p:sldLayoutId id="2147483671" r:id="rId7"/>
    <p:sldLayoutId id="2147483672" r:id="rId8"/>
    <p:sldLayoutId id="2147483673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Cambria" panose="02040503050406030204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618E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18E"/>
        </a:buClr>
        <a:buSzPct val="11000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347864" y="3845421"/>
            <a:ext cx="3744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de-DE" sz="2400" dirty="0" smtClean="0">
                <a:latin typeface="Calibri" panose="020F0502020204030204" pitchFamily="34" charset="0"/>
              </a:rPr>
              <a:t>www.cfe-certification.eu</a:t>
            </a:r>
            <a:endParaRPr lang="en-US" altLang="de-DE" sz="2400" dirty="0">
              <a:latin typeface="Calibri" panose="020F050202020403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15717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de-DE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Company Name</a:t>
            </a:r>
          </a:p>
          <a:p>
            <a:r>
              <a:rPr lang="en-US" altLang="de-DE" dirty="0" smtClean="0">
                <a:solidFill>
                  <a:schemeClr val="bg1"/>
                </a:solidFill>
                <a:latin typeface="Calibri" panose="020F0502020204030204" pitchFamily="34" charset="0"/>
              </a:rPr>
              <a:t>Name</a:t>
            </a:r>
          </a:p>
          <a:p>
            <a:r>
              <a:rPr lang="en-US" altLang="de-DE" dirty="0" smtClean="0">
                <a:solidFill>
                  <a:schemeClr val="bg1"/>
                </a:solidFill>
                <a:latin typeface="Calibri" panose="020F0502020204030204" pitchFamily="34" charset="0"/>
              </a:rPr>
              <a:t>Brussels , February 2017</a:t>
            </a:r>
            <a:endParaRPr lang="de-DE" altLang="de-DE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347864" y="4293731"/>
            <a:ext cx="655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Calibri" panose="020F0502020204030204" pitchFamily="34" charset="0"/>
                <a:cs typeface="Calibri" panose="020F0502020204030204" pitchFamily="34" charset="0"/>
              </a:rPr>
              <a:t>MATTHIAS SCHEID     FGM-AMOR		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15717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de-DE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Company Name</a:t>
            </a:r>
          </a:p>
          <a:p>
            <a:r>
              <a:rPr lang="en-US" altLang="de-DE" dirty="0" smtClean="0">
                <a:solidFill>
                  <a:schemeClr val="bg1"/>
                </a:solidFill>
                <a:latin typeface="Calibri" panose="020F0502020204030204" pitchFamily="34" charset="0"/>
              </a:rPr>
              <a:t>Name</a:t>
            </a:r>
          </a:p>
          <a:p>
            <a:r>
              <a:rPr lang="en-US" altLang="de-DE" dirty="0" smtClean="0">
                <a:solidFill>
                  <a:schemeClr val="bg1"/>
                </a:solidFill>
                <a:latin typeface="Calibri" panose="020F0502020204030204" pitchFamily="34" charset="0"/>
              </a:rPr>
              <a:t>Brussels , February 2017</a:t>
            </a:r>
            <a:endParaRPr lang="de-DE" altLang="de-DE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844824"/>
            <a:ext cx="8400802" cy="4432846"/>
          </a:xfrm>
        </p:spPr>
        <p:txBody>
          <a:bodyPr/>
          <a:lstStyle/>
          <a:p>
            <a:r>
              <a:rPr lang="en-US" b="0" dirty="0" smtClean="0">
                <a:latin typeface="Cambria" panose="02040503050406030204" pitchFamily="18" charset="0"/>
              </a:rPr>
              <a:t>“Ljubljana Declaration” </a:t>
            </a:r>
          </a:p>
          <a:p>
            <a:pPr lvl="1"/>
            <a:r>
              <a:rPr lang="en-US" b="0" dirty="0" smtClean="0">
                <a:latin typeface="Cambria" panose="02040503050406030204" pitchFamily="18" charset="0"/>
              </a:rPr>
              <a:t>B2W project consortium decide to develop certification scheme for cycle friendly employers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The basis build the existing certification scheme from ADFC 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Agreement on the EU-Framework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Developing of CFE- Website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Developing of self-evaluation tool for companies</a:t>
            </a:r>
          </a:p>
          <a:p>
            <a:endParaRPr lang="en-US" b="0" dirty="0">
              <a:latin typeface="Cambria" panose="02040503050406030204" pitchFamily="18" charset="0"/>
            </a:endParaRPr>
          </a:p>
          <a:p>
            <a:endParaRPr lang="en-US" b="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400802" cy="549300"/>
          </a:xfrm>
        </p:spPr>
        <p:txBody>
          <a:bodyPr/>
          <a:lstStyle/>
          <a:p>
            <a:r>
              <a:rPr lang="en-GB" sz="2400" dirty="0" smtClean="0"/>
              <a:t>Background &amp; Development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95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876474"/>
            <a:ext cx="8400802" cy="4432846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EU wide framework 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Defined Fields of Action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Defined Measures per Action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Defined Must Criteria / Bicycle Coordinator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Defined Points per Measure </a:t>
            </a:r>
            <a:endParaRPr lang="en-US" dirty="0">
              <a:latin typeface="Cambria" panose="02040503050406030204" pitchFamily="18" charset="0"/>
            </a:endParaRPr>
          </a:p>
          <a:p>
            <a:pPr lvl="1"/>
            <a:endParaRPr lang="en-GB" dirty="0" smtClean="0">
              <a:latin typeface="Cambria" panose="020405030504060302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</a:rPr>
              <a:t>Who can participate?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Micro, small, medium- sized, large companies </a:t>
            </a: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00802" cy="549300"/>
          </a:xfrm>
        </p:spPr>
        <p:txBody>
          <a:bodyPr/>
          <a:lstStyle/>
          <a:p>
            <a:r>
              <a:rPr lang="en-GB" sz="2400" dirty="0" smtClean="0"/>
              <a:t>The CFE-Scheme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740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700808"/>
            <a:ext cx="8400802" cy="443284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de-AT" dirty="0" smtClean="0">
                <a:latin typeface="Cambria" panose="02040503050406030204" pitchFamily="18" charset="0"/>
              </a:rPr>
              <a:t>Information   │ Communication </a:t>
            </a:r>
            <a:r>
              <a:rPr lang="de-AT" dirty="0">
                <a:latin typeface="Cambria" panose="02040503050406030204" pitchFamily="18" charset="0"/>
              </a:rPr>
              <a:t>│ </a:t>
            </a:r>
            <a:r>
              <a:rPr lang="de-AT" dirty="0" smtClean="0">
                <a:latin typeface="Cambria" panose="02040503050406030204" pitchFamily="18" charset="0"/>
              </a:rPr>
              <a:t>Motivation</a:t>
            </a:r>
          </a:p>
          <a:p>
            <a:pPr marL="457200" indent="-457200">
              <a:buAutoNum type="arabicPeriod"/>
            </a:pPr>
            <a:r>
              <a:rPr lang="de-AT" dirty="0" err="1">
                <a:latin typeface="Cambria" panose="02040503050406030204" pitchFamily="18" charset="0"/>
              </a:rPr>
              <a:t>Coordination</a:t>
            </a:r>
            <a:r>
              <a:rPr lang="de-AT" dirty="0">
                <a:latin typeface="Cambria" panose="02040503050406030204" pitchFamily="18" charset="0"/>
              </a:rPr>
              <a:t> │ </a:t>
            </a:r>
            <a:r>
              <a:rPr lang="de-AT" dirty="0" smtClean="0">
                <a:latin typeface="Cambria" panose="02040503050406030204" pitchFamily="18" charset="0"/>
              </a:rPr>
              <a:t>Organisation</a:t>
            </a:r>
          </a:p>
          <a:p>
            <a:pPr marL="457200" indent="-457200">
              <a:buAutoNum type="arabicPeriod"/>
            </a:pPr>
            <a:r>
              <a:rPr lang="de-AT" dirty="0" smtClean="0">
                <a:latin typeface="Cambria" panose="02040503050406030204" pitchFamily="18" charset="0"/>
              </a:rPr>
              <a:t>Service</a:t>
            </a:r>
          </a:p>
          <a:p>
            <a:pPr marL="457200" indent="-457200">
              <a:buAutoNum type="arabicPeriod"/>
            </a:pPr>
            <a:r>
              <a:rPr lang="de-AT" dirty="0" smtClean="0">
                <a:latin typeface="Cambria" panose="02040503050406030204" pitchFamily="18" charset="0"/>
              </a:rPr>
              <a:t>Infrastructure</a:t>
            </a:r>
          </a:p>
          <a:p>
            <a:pPr marL="857250" lvl="1" indent="-457200">
              <a:buAutoNum type="arabicPeriod"/>
            </a:pPr>
            <a:r>
              <a:rPr lang="de-AT" dirty="0" err="1">
                <a:latin typeface="Cambria" panose="02040503050406030204" pitchFamily="18" charset="0"/>
              </a:rPr>
              <a:t>Bicycle</a:t>
            </a:r>
            <a:r>
              <a:rPr lang="de-AT" dirty="0">
                <a:latin typeface="Cambria" panose="02040503050406030204" pitchFamily="18" charset="0"/>
              </a:rPr>
              <a:t> </a:t>
            </a:r>
            <a:r>
              <a:rPr lang="de-AT" dirty="0" err="1">
                <a:latin typeface="Cambria" panose="02040503050406030204" pitchFamily="18" charset="0"/>
              </a:rPr>
              <a:t>Parking</a:t>
            </a:r>
            <a:endParaRPr lang="de-AT" dirty="0">
              <a:latin typeface="Cambria" panose="02040503050406030204" pitchFamily="18" charset="0"/>
            </a:endParaRPr>
          </a:p>
          <a:p>
            <a:pPr marL="857250" lvl="1" indent="-457200">
              <a:buAutoNum type="arabicPeriod"/>
            </a:pPr>
            <a:r>
              <a:rPr lang="de-AT" dirty="0">
                <a:latin typeface="Cambria" panose="02040503050406030204" pitchFamily="18" charset="0"/>
              </a:rPr>
              <a:t>Access </a:t>
            </a:r>
            <a:r>
              <a:rPr lang="de-AT" dirty="0" err="1">
                <a:latin typeface="Cambria" panose="02040503050406030204" pitchFamily="18" charset="0"/>
              </a:rPr>
              <a:t>to</a:t>
            </a:r>
            <a:r>
              <a:rPr lang="de-AT" dirty="0">
                <a:latin typeface="Cambria" panose="02040503050406030204" pitchFamily="18" charset="0"/>
              </a:rPr>
              <a:t> Company </a:t>
            </a:r>
            <a:r>
              <a:rPr lang="de-AT" dirty="0" err="1">
                <a:latin typeface="Cambria" panose="02040503050406030204" pitchFamily="18" charset="0"/>
              </a:rPr>
              <a:t>Premises</a:t>
            </a:r>
            <a:endParaRPr lang="de-AT" dirty="0">
              <a:latin typeface="Cambria" panose="02040503050406030204" pitchFamily="18" charset="0"/>
            </a:endParaRPr>
          </a:p>
          <a:p>
            <a:pPr marL="857250" lvl="1" indent="-457200">
              <a:buAutoNum type="arabicPeriod"/>
            </a:pPr>
            <a:r>
              <a:rPr lang="de-AT" dirty="0" err="1">
                <a:latin typeface="Cambria" panose="02040503050406030204" pitchFamily="18" charset="0"/>
              </a:rPr>
              <a:t>Changing</a:t>
            </a:r>
            <a:r>
              <a:rPr lang="de-AT" dirty="0">
                <a:latin typeface="Cambria" panose="02040503050406030204" pitchFamily="18" charset="0"/>
              </a:rPr>
              <a:t> </a:t>
            </a:r>
            <a:r>
              <a:rPr lang="de-AT" dirty="0" err="1">
                <a:latin typeface="Cambria" panose="02040503050406030204" pitchFamily="18" charset="0"/>
              </a:rPr>
              <a:t>Rooms</a:t>
            </a:r>
            <a:r>
              <a:rPr lang="de-AT" dirty="0">
                <a:latin typeface="Cambria" panose="02040503050406030204" pitchFamily="18" charset="0"/>
              </a:rPr>
              <a:t> / </a:t>
            </a:r>
            <a:r>
              <a:rPr lang="de-AT" dirty="0" err="1" smtClean="0">
                <a:latin typeface="Cambria" panose="02040503050406030204" pitchFamily="18" charset="0"/>
              </a:rPr>
              <a:t>Showers</a:t>
            </a:r>
            <a:endParaRPr lang="de-AT" dirty="0" smtClean="0"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de-AT" dirty="0" err="1">
                <a:latin typeface="Cambria" panose="02040503050406030204" pitchFamily="18" charset="0"/>
              </a:rPr>
              <a:t>Parking</a:t>
            </a:r>
            <a:r>
              <a:rPr lang="de-AT" dirty="0">
                <a:latin typeface="Cambria" panose="02040503050406030204" pitchFamily="18" charset="0"/>
              </a:rPr>
              <a:t> Management </a:t>
            </a:r>
            <a:r>
              <a:rPr lang="de-AT" dirty="0" err="1">
                <a:latin typeface="Cambria" panose="02040503050406030204" pitchFamily="18" charset="0"/>
              </a:rPr>
              <a:t>as</a:t>
            </a:r>
            <a:r>
              <a:rPr lang="de-AT" dirty="0">
                <a:latin typeface="Cambria" panose="02040503050406030204" pitchFamily="18" charset="0"/>
              </a:rPr>
              <a:t> </a:t>
            </a:r>
            <a:r>
              <a:rPr lang="de-AT" dirty="0" err="1">
                <a:latin typeface="Cambria" panose="02040503050406030204" pitchFamily="18" charset="0"/>
              </a:rPr>
              <a:t>c</a:t>
            </a:r>
            <a:r>
              <a:rPr lang="de-AT" dirty="0" err="1" smtClean="0">
                <a:latin typeface="Cambria" panose="02040503050406030204" pitchFamily="18" charset="0"/>
              </a:rPr>
              <a:t>omplementary</a:t>
            </a:r>
            <a:r>
              <a:rPr lang="de-AT" dirty="0" smtClean="0">
                <a:latin typeface="Cambria" panose="02040503050406030204" pitchFamily="18" charset="0"/>
              </a:rPr>
              <a:t> </a:t>
            </a:r>
            <a:r>
              <a:rPr lang="de-AT" dirty="0" err="1" smtClean="0">
                <a:latin typeface="Cambria" panose="02040503050406030204" pitchFamily="18" charset="0"/>
              </a:rPr>
              <a:t>Measure</a:t>
            </a:r>
            <a:endParaRPr lang="de-AT" dirty="0" smtClean="0"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de-AT" dirty="0" smtClean="0">
                <a:latin typeface="Cambria" panose="02040503050406030204" pitchFamily="18" charset="0"/>
              </a:rPr>
              <a:t>Customer </a:t>
            </a:r>
            <a:r>
              <a:rPr lang="de-AT" dirty="0">
                <a:latin typeface="Cambria" panose="02040503050406030204" pitchFamily="18" charset="0"/>
              </a:rPr>
              <a:t>Traffic</a:t>
            </a: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00802" cy="549300"/>
          </a:xfrm>
        </p:spPr>
        <p:txBody>
          <a:bodyPr/>
          <a:lstStyle/>
          <a:p>
            <a:r>
              <a:rPr lang="en-GB" sz="2400" dirty="0" smtClean="0"/>
              <a:t>The Fields of Action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29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0" y="6453188"/>
            <a:ext cx="5143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eaLnBrk="0" hangingPunct="0">
              <a:defRPr/>
            </a:pPr>
            <a:fld id="{9DA95E76-A321-410C-AAF7-58653D41AEDB}" type="slidenum">
              <a:rPr lang="de-DE" altLang="de-DE"/>
              <a:pPr eaLnBrk="0" hangingPunct="0">
                <a:defRPr/>
              </a:pPr>
              <a:t>5</a:t>
            </a:fld>
            <a:endParaRPr lang="de-DE" alt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0802" cy="443284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6016" y="908720"/>
            <a:ext cx="8400802" cy="549300"/>
          </a:xfrm>
        </p:spPr>
        <p:txBody>
          <a:bodyPr/>
          <a:lstStyle/>
          <a:p>
            <a:r>
              <a:rPr lang="en-GB" sz="2400" dirty="0" smtClean="0"/>
              <a:t>Example for measures within a Field of Action</a:t>
            </a:r>
            <a:endParaRPr lang="en-GB" sz="24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93876"/>
              </p:ext>
            </p:extLst>
          </p:nvPr>
        </p:nvGraphicFramePr>
        <p:xfrm>
          <a:off x="492224" y="2060848"/>
          <a:ext cx="8164578" cy="3471978"/>
        </p:xfrm>
        <a:graphic>
          <a:graphicData uri="http://schemas.openxmlformats.org/drawingml/2006/table">
            <a:tbl>
              <a:tblPr firstRow="1" firstCol="1" bandRow="1"/>
              <a:tblGrid>
                <a:gridCol w="6843549"/>
                <a:gridCol w="1321029"/>
              </a:tblGrid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AT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CFE </a:t>
                      </a:r>
                      <a:r>
                        <a:rPr lang="de-AT" sz="11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measure</a:t>
                      </a:r>
                      <a:endParaRPr lang="de-A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AT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Max. points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Participation</a:t>
                      </a:r>
                      <a:r>
                        <a:rPr lang="de-A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de-AT" sz="11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de-A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„Bike </a:t>
                      </a:r>
                      <a:r>
                        <a:rPr lang="de-AT" sz="11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</a:t>
                      </a:r>
                      <a:r>
                        <a:rPr lang="de-A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Work“ </a:t>
                      </a:r>
                      <a:r>
                        <a:rPr lang="de-AT" sz="11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endParaRPr lang="de-A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extension of the „Bike to Work“ campaign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Information on cycling for new employees or those switching from motoring to cycling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bicycle marketing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Repeating activities (rituals) to promote cycling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Rewards for cyclists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Individual trip planning guidance for cyclists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Mentor system – bike-buddy services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Company bicycle tour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Information events regarding bicycle transport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Training opportunities in the area of bicycle transport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Create a map of the surrounding area of your company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Maximum score 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FFC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Minimum score / threshold needed for bronce level</a:t>
                      </a:r>
                      <a:r>
                        <a:rPr lang="de-AT" sz="11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FFC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Minimum score / threshold needed for silver level</a:t>
                      </a:r>
                      <a:endParaRPr lang="de-A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de-A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Minimum score / </a:t>
                      </a:r>
                      <a:r>
                        <a:rPr lang="de-AT" sz="1100" b="1" dirty="0" err="1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threshold</a:t>
                      </a:r>
                      <a:r>
                        <a:rPr lang="de-AT" sz="1100" b="1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AT" sz="1100" b="1" dirty="0" err="1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needed</a:t>
                      </a:r>
                      <a:r>
                        <a:rPr lang="de-AT" sz="1100" b="1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AT" sz="1100" b="1" dirty="0" err="1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de-AT" sz="1100" b="1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AT" sz="1100" b="1" dirty="0" err="1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gold</a:t>
                      </a:r>
                      <a:r>
                        <a:rPr lang="de-AT" sz="1100" b="1" dirty="0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AT" sz="1100" b="1" dirty="0" err="1">
                          <a:solidFill>
                            <a:srgbClr val="948A5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level</a:t>
                      </a:r>
                      <a:endParaRPr lang="de-A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AT" sz="1100" b="1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de-A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el 2"/>
          <p:cNvSpPr txBox="1">
            <a:spLocks/>
          </p:cNvSpPr>
          <p:nvPr/>
        </p:nvSpPr>
        <p:spPr bwMode="auto">
          <a:xfrm>
            <a:off x="506016" y="1556420"/>
            <a:ext cx="8400802" cy="5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618E"/>
                </a:solidFill>
                <a:latin typeface="Arial" pitchFamily="34" charset="0"/>
              </a:defRPr>
            </a:lvl9pPr>
          </a:lstStyle>
          <a:p>
            <a:r>
              <a:rPr lang="de-AT" sz="2000" dirty="0">
                <a:solidFill>
                  <a:schemeClr val="tx1"/>
                </a:solidFill>
              </a:rPr>
              <a:t>AF1: Information│ </a:t>
            </a:r>
            <a:r>
              <a:rPr lang="de-AT" sz="2000" dirty="0" smtClean="0">
                <a:solidFill>
                  <a:schemeClr val="tx1"/>
                </a:solidFill>
              </a:rPr>
              <a:t>Communication </a:t>
            </a:r>
            <a:r>
              <a:rPr lang="de-AT" sz="2000" dirty="0">
                <a:solidFill>
                  <a:schemeClr val="tx1"/>
                </a:solidFill>
              </a:rPr>
              <a:t>│ Motivation</a:t>
            </a:r>
          </a:p>
        </p:txBody>
      </p:sp>
    </p:spTree>
    <p:extLst>
      <p:ext uri="{BB962C8B-B14F-4D97-AF65-F5344CB8AC3E}">
        <p14:creationId xmlns:p14="http://schemas.microsoft.com/office/powerpoint/2010/main" val="42051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0" y="6453188"/>
            <a:ext cx="5143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eaLnBrk="0" hangingPunct="0">
              <a:defRPr/>
            </a:pPr>
            <a:fld id="{9DA95E76-A321-410C-AAF7-58653D41AEDB}" type="slidenum">
              <a:rPr lang="de-DE" altLang="de-DE"/>
              <a:pPr eaLnBrk="0" hangingPunct="0">
                <a:defRPr/>
              </a:pPr>
              <a:t>6</a:t>
            </a:fld>
            <a:endParaRPr lang="de-DE" alt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0802" cy="443284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8400802" cy="549300"/>
          </a:xfrm>
        </p:spPr>
        <p:txBody>
          <a:bodyPr/>
          <a:lstStyle/>
          <a:p>
            <a:r>
              <a:rPr lang="en-GB" sz="2400" dirty="0" smtClean="0"/>
              <a:t>Example for a Measures</a:t>
            </a:r>
            <a:endParaRPr lang="en-GB" sz="2400" dirty="0"/>
          </a:p>
        </p:txBody>
      </p:sp>
      <p:pic>
        <p:nvPicPr>
          <p:cNvPr id="6146" name="Picture 2" descr="P:\Mobilitaetsmanagement_A-M\B2W\WP3-2_Zertifizierung\2017-02-17 12_21_36-Measures _ cfe-certific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2" y="1628800"/>
            <a:ext cx="8826202" cy="238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827584" y="4437112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ambria" panose="02040503050406030204" pitchFamily="18" charset="0"/>
                <a:cs typeface="Calibri" panose="020F0502020204030204" pitchFamily="34" charset="0"/>
              </a:rPr>
              <a:t>All Measures are described in detail in the Guidebook:</a:t>
            </a:r>
          </a:p>
          <a:p>
            <a:r>
              <a:rPr lang="en-GB" dirty="0" smtClean="0">
                <a:latin typeface="Cambria" panose="02040503050406030204" pitchFamily="18" charset="0"/>
                <a:cs typeface="Calibri" panose="020F0502020204030204" pitchFamily="34" charset="0"/>
              </a:rPr>
              <a:t>„Cycle friendly employer – easy made“  </a:t>
            </a:r>
          </a:p>
          <a:p>
            <a:r>
              <a:rPr lang="en-GB" dirty="0" smtClean="0">
                <a:latin typeface="Cambria" panose="02040503050406030204" pitchFamily="18" charset="0"/>
                <a:cs typeface="Calibri" panose="020F0502020204030204" pitchFamily="34" charset="0"/>
              </a:rPr>
              <a:t>www.cfe-certification.eu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789040"/>
            <a:ext cx="213360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54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4234111" y="1321718"/>
            <a:ext cx="4442346" cy="396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Abgerundetes Rechteck 4"/>
          <p:cNvSpPr/>
          <p:nvPr/>
        </p:nvSpPr>
        <p:spPr>
          <a:xfrm>
            <a:off x="395536" y="1340768"/>
            <a:ext cx="3456384" cy="396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83568" y="2132856"/>
            <a:ext cx="3096344" cy="3888432"/>
          </a:xfrm>
        </p:spPr>
        <p:txBody>
          <a:bodyPr/>
          <a:lstStyle/>
          <a:p>
            <a:r>
              <a:rPr lang="de-AT" b="0" dirty="0" smtClean="0">
                <a:latin typeface="Cambria" panose="02040503050406030204" pitchFamily="18" charset="0"/>
              </a:rPr>
              <a:t>Fields </a:t>
            </a:r>
            <a:r>
              <a:rPr lang="de-AT" b="0" dirty="0" err="1" smtClean="0">
                <a:latin typeface="Cambria" panose="02040503050406030204" pitchFamily="18" charset="0"/>
              </a:rPr>
              <a:t>of</a:t>
            </a:r>
            <a:r>
              <a:rPr lang="de-AT" b="0" dirty="0" smtClean="0">
                <a:latin typeface="Cambria" panose="02040503050406030204" pitchFamily="18" charset="0"/>
              </a:rPr>
              <a:t> Action </a:t>
            </a:r>
          </a:p>
          <a:p>
            <a:r>
              <a:rPr lang="de-AT" b="0" dirty="0" err="1" smtClean="0">
                <a:latin typeface="Cambria" panose="02040503050406030204" pitchFamily="18" charset="0"/>
              </a:rPr>
              <a:t>Measures</a:t>
            </a:r>
            <a:r>
              <a:rPr lang="de-AT" b="0" dirty="0" smtClean="0">
                <a:latin typeface="Cambria" panose="02040503050406030204" pitchFamily="18" charset="0"/>
              </a:rPr>
              <a:t> </a:t>
            </a:r>
          </a:p>
          <a:p>
            <a:r>
              <a:rPr lang="de-AT" b="0" dirty="0" smtClean="0">
                <a:latin typeface="Cambria" panose="02040503050406030204" pitchFamily="18" charset="0"/>
              </a:rPr>
              <a:t>Must </a:t>
            </a:r>
            <a:r>
              <a:rPr lang="de-AT" b="0" dirty="0" err="1" smtClean="0">
                <a:latin typeface="Cambria" panose="02040503050406030204" pitchFamily="18" charset="0"/>
              </a:rPr>
              <a:t>Criteria</a:t>
            </a:r>
            <a:r>
              <a:rPr lang="de-AT" b="0" dirty="0" smtClean="0">
                <a:latin typeface="Cambria" panose="02040503050406030204" pitchFamily="18" charset="0"/>
              </a:rPr>
              <a:t> </a:t>
            </a:r>
          </a:p>
          <a:p>
            <a:r>
              <a:rPr lang="de-AT" b="0" dirty="0" smtClean="0">
                <a:latin typeface="Cambria" panose="02040503050406030204" pitchFamily="18" charset="0"/>
              </a:rPr>
              <a:t>Points per Action</a:t>
            </a:r>
            <a:endParaRPr lang="de-AT" b="0" dirty="0">
              <a:latin typeface="Cambria" panose="02040503050406030204" pitchFamily="18" charset="0"/>
            </a:endParaRPr>
          </a:p>
          <a:p>
            <a:pPr>
              <a:buFontTx/>
              <a:buChar char="-"/>
            </a:pPr>
            <a:endParaRPr lang="de-AT" b="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3568" y="1439540"/>
            <a:ext cx="8400802" cy="549300"/>
          </a:xfrm>
        </p:spPr>
        <p:txBody>
          <a:bodyPr/>
          <a:lstStyle/>
          <a:p>
            <a:r>
              <a:rPr lang="en-GB" sz="2400" dirty="0" smtClean="0"/>
              <a:t>   EU Framework 		        National Variables  </a:t>
            </a:r>
            <a:endParaRPr lang="en-GB" sz="2400" dirty="0"/>
          </a:p>
        </p:txBody>
      </p:sp>
      <p:sp>
        <p:nvSpPr>
          <p:cNvPr id="4" name="Inhaltsplatzhalter 1"/>
          <p:cNvSpPr txBox="1">
            <a:spLocks/>
          </p:cNvSpPr>
          <p:nvPr/>
        </p:nvSpPr>
        <p:spPr bwMode="auto">
          <a:xfrm>
            <a:off x="4427984" y="2104281"/>
            <a:ext cx="5095750" cy="3177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234781"/>
              </a:buClr>
              <a:buSzPct val="110000"/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234781"/>
              </a:buClr>
              <a:buSzPct val="11000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0" kern="0" dirty="0" smtClean="0">
                <a:latin typeface="Cambria" panose="02040503050406030204" pitchFamily="18" charset="0"/>
              </a:rPr>
              <a:t>Needed</a:t>
            </a:r>
            <a:r>
              <a:rPr lang="de-AT" b="0" kern="0" dirty="0" smtClean="0">
                <a:latin typeface="Cambria" panose="02040503050406030204" pitchFamily="18" charset="0"/>
              </a:rPr>
              <a:t> Points / </a:t>
            </a:r>
          </a:p>
          <a:p>
            <a:pPr marL="0" indent="0">
              <a:buNone/>
            </a:pPr>
            <a:r>
              <a:rPr lang="de-AT" b="0" kern="0" dirty="0" smtClean="0">
                <a:latin typeface="Cambria" panose="02040503050406030204" pitchFamily="18" charset="0"/>
              </a:rPr>
              <a:t>     </a:t>
            </a:r>
            <a:r>
              <a:rPr lang="en-GB" b="0" kern="0" dirty="0">
                <a:latin typeface="Cambria" panose="02040503050406030204" pitchFamily="18" charset="0"/>
              </a:rPr>
              <a:t>T</a:t>
            </a:r>
            <a:r>
              <a:rPr lang="en-GB" b="0" kern="0" dirty="0" smtClean="0">
                <a:latin typeface="Cambria" panose="02040503050406030204" pitchFamily="18" charset="0"/>
              </a:rPr>
              <a:t>hreshold</a:t>
            </a:r>
            <a:r>
              <a:rPr lang="de-AT" b="0" kern="0" dirty="0" smtClean="0">
                <a:latin typeface="Cambria" panose="02040503050406030204" pitchFamily="18" charset="0"/>
              </a:rPr>
              <a:t> per AF </a:t>
            </a:r>
          </a:p>
          <a:p>
            <a:r>
              <a:rPr lang="de-AT" b="0" kern="0" dirty="0" err="1" smtClean="0">
                <a:latin typeface="Cambria" panose="02040503050406030204" pitchFamily="18" charset="0"/>
              </a:rPr>
              <a:t>Singel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level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or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multi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level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certification</a:t>
            </a:r>
            <a:endParaRPr lang="de-AT" b="0" kern="0" dirty="0" smtClean="0">
              <a:latin typeface="Cambria" panose="02040503050406030204" pitchFamily="18" charset="0"/>
            </a:endParaRPr>
          </a:p>
          <a:p>
            <a:r>
              <a:rPr lang="de-AT" b="0" kern="0" dirty="0" smtClean="0">
                <a:latin typeface="Cambria" panose="02040503050406030204" pitchFamily="18" charset="0"/>
              </a:rPr>
              <a:t>Additional Must </a:t>
            </a:r>
            <a:r>
              <a:rPr lang="de-AT" b="0" kern="0" dirty="0" err="1" smtClean="0">
                <a:latin typeface="Cambria" panose="02040503050406030204" pitchFamily="18" charset="0"/>
              </a:rPr>
              <a:t>Criteria</a:t>
            </a:r>
            <a:endParaRPr lang="de-AT" b="0" kern="0" dirty="0" smtClean="0">
              <a:latin typeface="Cambria" panose="02040503050406030204" pitchFamily="18" charset="0"/>
            </a:endParaRPr>
          </a:p>
          <a:p>
            <a:r>
              <a:rPr lang="de-AT" b="0" kern="0" dirty="0" err="1" smtClean="0">
                <a:latin typeface="Cambria" panose="02040503050406030204" pitchFamily="18" charset="0"/>
              </a:rPr>
              <a:t>Process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of</a:t>
            </a:r>
            <a:r>
              <a:rPr lang="de-AT" b="0" kern="0" dirty="0" smtClean="0">
                <a:latin typeface="Cambria" panose="02040503050406030204" pitchFamily="18" charset="0"/>
              </a:rPr>
              <a:t> </a:t>
            </a:r>
            <a:r>
              <a:rPr lang="de-AT" b="0" kern="0" dirty="0" err="1" smtClean="0">
                <a:latin typeface="Cambria" panose="02040503050406030204" pitchFamily="18" charset="0"/>
              </a:rPr>
              <a:t>certification</a:t>
            </a:r>
            <a:r>
              <a:rPr lang="de-AT" b="0" kern="0" dirty="0" smtClean="0">
                <a:latin typeface="Cambria" panose="02040503050406030204" pitchFamily="18" charset="0"/>
              </a:rPr>
              <a:t> (</a:t>
            </a:r>
            <a:r>
              <a:rPr lang="de-AT" b="0" kern="0" dirty="0" err="1">
                <a:latin typeface="Cambria" panose="02040503050406030204" pitchFamily="18" charset="0"/>
              </a:rPr>
              <a:t>s</a:t>
            </a:r>
            <a:r>
              <a:rPr lang="de-AT" b="0" kern="0" dirty="0" err="1" smtClean="0">
                <a:latin typeface="Cambria" panose="02040503050406030204" pitchFamily="18" charset="0"/>
              </a:rPr>
              <a:t>elf</a:t>
            </a:r>
            <a:r>
              <a:rPr lang="de-AT" b="0" kern="0" dirty="0" smtClean="0">
                <a:latin typeface="Cambria" panose="02040503050406030204" pitchFamily="18" charset="0"/>
              </a:rPr>
              <a:t>-evaluation , on </a:t>
            </a:r>
            <a:r>
              <a:rPr lang="de-AT" b="0" kern="0" dirty="0" err="1" smtClean="0">
                <a:latin typeface="Cambria" panose="02040503050406030204" pitchFamily="18" charset="0"/>
              </a:rPr>
              <a:t>site</a:t>
            </a:r>
            <a:r>
              <a:rPr lang="de-AT" b="0" kern="0" dirty="0" smtClean="0">
                <a:latin typeface="Cambria" panose="02040503050406030204" pitchFamily="18" charset="0"/>
              </a:rPr>
              <a:t> Audit….)</a:t>
            </a:r>
          </a:p>
          <a:p>
            <a:endParaRPr lang="de-AT" b="0" kern="0" dirty="0" smtClean="0">
              <a:latin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kern="0" dirty="0" smtClean="0"/>
              <a:t/>
            </a:r>
            <a:br>
              <a:rPr lang="en-GB" kern="0" dirty="0" smtClean="0"/>
            </a:br>
            <a:endParaRPr lang="en-GB" kern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kern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180946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0" y="6453188"/>
            <a:ext cx="5143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eaLnBrk="0" hangingPunct="0">
              <a:defRPr/>
            </a:pPr>
            <a:fld id="{9DA95E76-A321-410C-AAF7-58653D41AEDB}" type="slidenum">
              <a:rPr lang="de-DE" altLang="de-DE"/>
              <a:pPr eaLnBrk="0" hangingPunct="0">
                <a:defRPr/>
              </a:pPr>
              <a:t>8</a:t>
            </a:fld>
            <a:endParaRPr lang="de-DE" alt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916832"/>
            <a:ext cx="8400802" cy="4432846"/>
          </a:xfrm>
        </p:spPr>
        <p:txBody>
          <a:bodyPr/>
          <a:lstStyle/>
          <a:p>
            <a:r>
              <a:rPr lang="en-US" b="0" dirty="0" smtClean="0">
                <a:latin typeface="Cambria" panose="02040503050406030204" pitchFamily="18" charset="0"/>
              </a:rPr>
              <a:t>Certify first companies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Get new countries on board</a:t>
            </a:r>
          </a:p>
          <a:p>
            <a:r>
              <a:rPr lang="en-US" b="0" dirty="0" smtClean="0">
                <a:latin typeface="Cambria" panose="02040503050406030204" pitchFamily="18" charset="0"/>
              </a:rPr>
              <a:t>CFE-Certification - a WIN </a:t>
            </a:r>
            <a:r>
              <a:rPr lang="en-US" b="0" dirty="0" err="1" smtClean="0">
                <a:latin typeface="Cambria" panose="02040503050406030204" pitchFamily="18" charset="0"/>
              </a:rPr>
              <a:t>WIN</a:t>
            </a:r>
            <a:r>
              <a:rPr lang="en-US" b="0" dirty="0" smtClean="0">
                <a:latin typeface="Cambria" panose="02040503050406030204" pitchFamily="18" charset="0"/>
              </a:rPr>
              <a:t> situation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B</a:t>
            </a:r>
            <a:r>
              <a:rPr lang="en-US" b="0" dirty="0" smtClean="0">
                <a:latin typeface="Cambria" panose="02040503050406030204" pitchFamily="18" charset="0"/>
              </a:rPr>
              <a:t>usiness model for companies that offer the certification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Better public image and appearance for certified companies</a:t>
            </a:r>
          </a:p>
          <a:p>
            <a:pPr lvl="1"/>
            <a:r>
              <a:rPr lang="en-US" b="0" dirty="0" smtClean="0">
                <a:latin typeface="Cambria" panose="02040503050406030204" pitchFamily="18" charset="0"/>
              </a:rPr>
              <a:t>Better Framework conditions for European Cyclists</a:t>
            </a:r>
          </a:p>
          <a:p>
            <a:pPr marL="0" indent="0">
              <a:buNone/>
            </a:pPr>
            <a:endParaRPr lang="en-US" b="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400802" cy="549300"/>
          </a:xfrm>
        </p:spPr>
        <p:txBody>
          <a:bodyPr/>
          <a:lstStyle/>
          <a:p>
            <a:r>
              <a:rPr lang="en-GB" sz="2400" dirty="0" smtClean="0"/>
              <a:t>Next Step and Sustainability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437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0" y="6453188"/>
            <a:ext cx="5143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eaLnBrk="0" hangingPunct="0">
              <a:defRPr/>
            </a:pPr>
            <a:fld id="{9DA95E76-A321-410C-AAF7-58653D41AEDB}" type="slidenum">
              <a:rPr lang="de-DE" altLang="de-DE"/>
              <a:pPr eaLnBrk="0" hangingPunct="0">
                <a:defRPr/>
              </a:pPr>
              <a:t>9</a:t>
            </a:fld>
            <a:endParaRPr lang="de-DE" alt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556792"/>
            <a:ext cx="8400802" cy="4432846"/>
          </a:xfrm>
        </p:spPr>
        <p:txBody>
          <a:bodyPr/>
          <a:lstStyle/>
          <a:p>
            <a:endParaRPr lang="en-US" b="0" dirty="0" smtClean="0">
              <a:latin typeface="Cambria" panose="02040503050406030204" pitchFamily="18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14350" y="1196752"/>
            <a:ext cx="8400802" cy="609600"/>
          </a:xfrm>
        </p:spPr>
        <p:txBody>
          <a:bodyPr/>
          <a:lstStyle/>
          <a:p>
            <a:r>
              <a:rPr lang="de-AT" dirty="0" smtClean="0"/>
              <a:t>			</a:t>
            </a:r>
            <a:br>
              <a:rPr lang="de-AT" dirty="0" smtClean="0"/>
            </a:b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		</a:t>
            </a:r>
            <a:br>
              <a:rPr lang="de-AT" dirty="0" smtClean="0"/>
            </a:br>
            <a:r>
              <a:rPr lang="de-AT" dirty="0"/>
              <a:t>	</a:t>
            </a:r>
            <a:r>
              <a:rPr lang="de-AT" dirty="0" smtClean="0"/>
              <a:t>	</a:t>
            </a:r>
            <a:br>
              <a:rPr lang="de-AT" dirty="0" smtClean="0"/>
            </a:b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 </a:t>
            </a:r>
            <a:endParaRPr lang="de-AT" dirty="0"/>
          </a:p>
        </p:txBody>
      </p:sp>
      <p:pic>
        <p:nvPicPr>
          <p:cNvPr id="7170" name="Picture 2" descr="P:\Mobilitaetsmanagement_A-M\B2W\WP3-2_Zertifizierung\04_Webseite_Certification\Grafiken_Bilder_ Website\LOGOS-Partner\CFE_logo_EN_certification_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81" y="1661567"/>
            <a:ext cx="709848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19872" y="3662982"/>
            <a:ext cx="3744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de-DE" sz="2400" dirty="0" smtClean="0">
                <a:latin typeface="Calibri" panose="020F0502020204030204" pitchFamily="34" charset="0"/>
              </a:rPr>
              <a:t>www.cfe-certification.eu</a:t>
            </a:r>
            <a:endParaRPr lang="en-US" altLang="de-DE" sz="2400" dirty="0"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419872" y="4111292"/>
            <a:ext cx="655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Calibri" panose="020F0502020204030204" pitchFamily="34" charset="0"/>
                <a:cs typeface="Calibri" panose="020F0502020204030204" pitchFamily="34" charset="0"/>
              </a:rPr>
              <a:t>MATTHIAS SCHEID     FGM-AMOR		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6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2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389</Words>
  <Application>Microsoft Office PowerPoint</Application>
  <PresentationFormat>On-screen Show (4:3)</PresentationFormat>
  <Paragraphs>123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Cambria</vt:lpstr>
      <vt:lpstr>Times New Roman</vt:lpstr>
      <vt:lpstr>Standarddesign</vt:lpstr>
      <vt:lpstr>2_Standarddesign</vt:lpstr>
      <vt:lpstr>PowerPoint Presentation</vt:lpstr>
      <vt:lpstr>Background &amp; Development </vt:lpstr>
      <vt:lpstr>The CFE-Scheme</vt:lpstr>
      <vt:lpstr>The Fields of Action</vt:lpstr>
      <vt:lpstr>Example for measures within a Field of Action</vt:lpstr>
      <vt:lpstr>Example for a Measures</vt:lpstr>
      <vt:lpstr>   EU Framework           National Variables  </vt:lpstr>
      <vt:lpstr>Next Step and Sustainability </vt:lpstr>
      <vt:lpstr>              </vt:lpstr>
      <vt:lpstr>PowerPoint Presentation</vt:lpstr>
    </vt:vector>
  </TitlesOfParts>
  <Company>fgm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carvalho</dc:creator>
  <cp:lastModifiedBy>Marco Ciarrocchi</cp:lastModifiedBy>
  <cp:revision>100</cp:revision>
  <dcterms:created xsi:type="dcterms:W3CDTF">2014-03-18T09:14:56Z</dcterms:created>
  <dcterms:modified xsi:type="dcterms:W3CDTF">2017-02-17T13:45:05Z</dcterms:modified>
</cp:coreProperties>
</file>