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9"/>
  </p:notesMasterIdLst>
  <p:sldIdLst>
    <p:sldId id="259" r:id="rId2"/>
    <p:sldId id="261" r:id="rId3"/>
    <p:sldId id="270" r:id="rId4"/>
    <p:sldId id="265" r:id="rId5"/>
    <p:sldId id="273" r:id="rId6"/>
    <p:sldId id="268" r:id="rId7"/>
    <p:sldId id="274" r:id="rId8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69"/>
    <a:srgbClr val="FF0066"/>
    <a:srgbClr val="FDE7D0"/>
    <a:srgbClr val="0DFF01"/>
    <a:srgbClr val="262626"/>
    <a:srgbClr val="3A3A3A"/>
    <a:srgbClr val="EF7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2" autoAdjust="0"/>
    <p:restoredTop sz="84144" autoAdjust="0"/>
  </p:normalViewPr>
  <p:slideViewPr>
    <p:cSldViewPr snapToGrid="0">
      <p:cViewPr>
        <p:scale>
          <a:sx n="99" d="100"/>
          <a:sy n="99" d="100"/>
        </p:scale>
        <p:origin x="-1544" y="280"/>
      </p:cViewPr>
      <p:guideLst>
        <p:guide orient="horz" pos="1134"/>
        <p:guide orient="horz" pos="661"/>
        <p:guide orient="horz" pos="1351"/>
        <p:guide orient="horz" pos="1512"/>
        <p:guide orient="horz" pos="319"/>
        <p:guide pos="3424"/>
        <p:guide pos="467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E145B7E-47A2-49FE-A56B-1FBD2A31170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 smtClean="0"/>
              <a:t>Business plan</a:t>
            </a:r>
          </a:p>
          <a:p>
            <a:r>
              <a:rPr lang="de-DE" noProof="0" dirty="0" smtClean="0"/>
              <a:t>ADFC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wanted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to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hand</a:t>
            </a:r>
            <a:r>
              <a:rPr lang="de-DE" baseline="0" noProof="0" dirty="0" smtClean="0"/>
              <a:t> out 2 different </a:t>
            </a:r>
            <a:r>
              <a:rPr lang="de-DE" baseline="0" noProof="0" dirty="0" err="1" smtClean="0"/>
              <a:t>certificates</a:t>
            </a:r>
            <a:endParaRPr lang="de-DE" baseline="0" noProof="0" dirty="0" smtClean="0"/>
          </a:p>
          <a:p>
            <a:r>
              <a:rPr lang="en-US" baseline="0" noProof="0" dirty="0" smtClean="0"/>
              <a:t>L</a:t>
            </a:r>
            <a:r>
              <a:rPr lang="de-DE" baseline="0" noProof="0" dirty="0" err="1" smtClean="0"/>
              <a:t>ower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standard</a:t>
            </a:r>
            <a:r>
              <a:rPr lang="de-DE" baseline="0" noProof="0" dirty="0" smtClean="0"/>
              <a:t> EU </a:t>
            </a:r>
            <a:r>
              <a:rPr lang="en-US" baseline="0" noProof="0" dirty="0" smtClean="0"/>
              <a:t>–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higher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standard</a:t>
            </a:r>
            <a:r>
              <a:rPr lang="de-DE" baseline="0" noProof="0" dirty="0" smtClean="0"/>
              <a:t> German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30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05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Zeitaufwand </a:t>
            </a:r>
            <a:r>
              <a:rPr lang="de-DE" dirty="0" err="1" smtClean="0"/>
              <a:t>für</a:t>
            </a:r>
            <a:r>
              <a:rPr lang="de-DE" smtClean="0"/>
              <a:t> ein Audit verringert sich von 20 auf 10 Stunden.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86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levels, 3 years, transparent pricing since the self-evaluation tool streamlines</a:t>
            </a:r>
            <a:r>
              <a:rPr lang="en-US" baseline="0" dirty="0" smtClean="0"/>
              <a:t> the audit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35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89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r>
              <a:rPr lang="en-US" baseline="0" dirty="0" smtClean="0"/>
              <a:t> beginning of March, </a:t>
            </a:r>
            <a:r>
              <a:rPr lang="en-US" baseline="0" dirty="0" err="1" smtClean="0"/>
              <a:t>Testphase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25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6" name="Picture 8" descr="Power Point-S1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9144000" cy="6499225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325438"/>
            <a:ext cx="7772400" cy="1609725"/>
          </a:xfrm>
        </p:spPr>
        <p:txBody>
          <a:bodyPr wrap="square"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925638"/>
            <a:ext cx="6400800" cy="1752600"/>
          </a:xfrm>
        </p:spPr>
        <p:txBody>
          <a:bodyPr tIns="180000"/>
          <a:lstStyle>
            <a:lvl1pPr defTabSz="873125">
              <a:lnSpc>
                <a:spcPts val="2800"/>
              </a:lnSpc>
              <a:buClr>
                <a:srgbClr val="F0C200"/>
              </a:buClr>
              <a:buFont typeface="Arial Narrow" pitchFamily="34" charset="0"/>
              <a:buNone/>
              <a:defRPr sz="2800">
                <a:solidFill>
                  <a:srgbClr val="262626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55650" y="1177925"/>
            <a:ext cx="39600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5021580" y="1177925"/>
            <a:ext cx="39600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836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7" name="Picture 11" descr="Power Point-S2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775"/>
            <a:ext cx="9144000" cy="6499225"/>
          </a:xfrm>
          <a:prstGeom prst="rect">
            <a:avLst/>
          </a:prstGeom>
          <a:noFill/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73063"/>
            <a:ext cx="82296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77925"/>
            <a:ext cx="8229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80904" name="Line 8"/>
          <p:cNvSpPr>
            <a:spLocks noChangeShapeType="1"/>
          </p:cNvSpPr>
          <p:nvPr userDrawn="1"/>
        </p:nvSpPr>
        <p:spPr bwMode="auto">
          <a:xfrm>
            <a:off x="762000" y="6096000"/>
            <a:ext cx="6096000" cy="0"/>
          </a:xfrm>
          <a:prstGeom prst="line">
            <a:avLst/>
          </a:prstGeom>
          <a:noFill/>
          <a:ln w="9525">
            <a:solidFill>
              <a:srgbClr val="E36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05" name="Line 9"/>
          <p:cNvSpPr>
            <a:spLocks noChangeShapeType="1"/>
          </p:cNvSpPr>
          <p:nvPr userDrawn="1"/>
        </p:nvSpPr>
        <p:spPr bwMode="auto">
          <a:xfrm>
            <a:off x="736600" y="1066800"/>
            <a:ext cx="8001000" cy="0"/>
          </a:xfrm>
          <a:prstGeom prst="line">
            <a:avLst/>
          </a:prstGeom>
          <a:noFill/>
          <a:ln w="9525">
            <a:solidFill>
              <a:srgbClr val="E36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06" name="Rectangle 10"/>
          <p:cNvSpPr>
            <a:spLocks noChangeArrowheads="1"/>
          </p:cNvSpPr>
          <p:nvPr userDrawn="1"/>
        </p:nvSpPr>
        <p:spPr bwMode="auto">
          <a:xfrm>
            <a:off x="7677150" y="6435725"/>
            <a:ext cx="1447800" cy="2825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tIns="90000" bIns="90000" anchor="ctr"/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80430416"/>
              </p:ext>
            </p:extLst>
          </p:nvPr>
        </p:nvGraphicFramePr>
        <p:xfrm>
          <a:off x="761999" y="6166637"/>
          <a:ext cx="6083068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/>
                <a:gridCol w="360000"/>
                <a:gridCol w="539068"/>
                <a:gridCol w="360000"/>
                <a:gridCol w="864000"/>
              </a:tblGrid>
              <a:tr h="21600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Cycle </a:t>
                      </a:r>
                      <a:r>
                        <a:rPr lang="de-DE" sz="1400" b="1" dirty="0" err="1" smtClean="0">
                          <a:solidFill>
                            <a:srgbClr val="1D3569"/>
                          </a:solidFill>
                        </a:rPr>
                        <a:t>Friendly</a:t>
                      </a:r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1D3569"/>
                          </a:solidFill>
                        </a:rPr>
                        <a:t>Employer</a:t>
                      </a:r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1D3569"/>
                          </a:solidFill>
                        </a:rPr>
                        <a:t>before</a:t>
                      </a:r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1D3569"/>
                          </a:solidFill>
                        </a:rPr>
                        <a:t>and</a:t>
                      </a:r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 after</a:t>
                      </a:r>
                      <a:endParaRPr lang="de-DE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|</a:t>
                      </a:r>
                      <a:endParaRPr lang="de-DE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1D3569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|</a:t>
                      </a:r>
                      <a:endParaRPr lang="de-DE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20</a:t>
                      </a:r>
                      <a:r>
                        <a:rPr lang="de-DE" sz="1400" b="1" baseline="0" dirty="0" smtClean="0">
                          <a:solidFill>
                            <a:srgbClr val="1D3569"/>
                          </a:solidFill>
                        </a:rPr>
                        <a:t> Feb. </a:t>
                      </a:r>
                      <a:r>
                        <a:rPr lang="de-DE" sz="1400" b="1" dirty="0" smtClean="0">
                          <a:solidFill>
                            <a:srgbClr val="1D3569"/>
                          </a:solidFill>
                        </a:rPr>
                        <a:t>2017</a:t>
                      </a:r>
                      <a:endParaRPr lang="de-DE" sz="1400" b="1" dirty="0" smtClean="0">
                        <a:solidFill>
                          <a:srgbClr val="1D3569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feld 11"/>
          <p:cNvSpPr txBox="1">
            <a:spLocks noChangeAspect="1"/>
          </p:cNvSpPr>
          <p:nvPr userDrawn="1"/>
        </p:nvSpPr>
        <p:spPr>
          <a:xfrm>
            <a:off x="4902994" y="6167436"/>
            <a:ext cx="900112" cy="252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0BA70272-E83B-4B3C-918C-60DA2448AA16}" type="slidenum">
              <a:rPr lang="de-DE" sz="1400" smtClean="0">
                <a:solidFill>
                  <a:srgbClr val="1D3569"/>
                </a:solidFill>
              </a:rPr>
              <a:pPr/>
              <a:t>‹#›</a:t>
            </a:fld>
            <a:endParaRPr lang="de-DE" sz="1400" dirty="0">
              <a:solidFill>
                <a:srgbClr val="1D356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</p:sldLayoutIdLst>
  <p:hf sldNum="0" hdr="0" ftr="0" dt="0"/>
  <p:txStyles>
    <p:titleStyle>
      <a:lvl1pPr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+mj-lt"/>
          <a:ea typeface="+mj-ea"/>
          <a:cs typeface="+mj-cs"/>
        </a:defRPr>
      </a:lvl1pPr>
      <a:lvl2pPr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2pPr>
      <a:lvl3pPr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3pPr>
      <a:lvl4pPr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4pPr>
      <a:lvl5pPr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5pPr>
      <a:lvl6pPr marL="457200"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6pPr>
      <a:lvl7pPr marL="914400"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7pPr>
      <a:lvl8pPr marL="1371600"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8pPr>
      <a:lvl9pPr marL="1828800" algn="l" defTabSz="915988" rtl="0" fontAlgn="base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9pPr>
    </p:titleStyle>
    <p:bodyStyle>
      <a:lvl1pPr algn="l" defTabSz="915988" rtl="0" fontAlgn="base">
        <a:lnSpc>
          <a:spcPct val="100000"/>
        </a:lnSpc>
        <a:spcBef>
          <a:spcPts val="600"/>
        </a:spcBef>
        <a:spcAft>
          <a:spcPct val="0"/>
        </a:spcAft>
        <a:defRPr sz="1800" b="1">
          <a:solidFill>
            <a:srgbClr val="1D3569"/>
          </a:solidFill>
          <a:latin typeface="+mn-lt"/>
          <a:ea typeface="+mn-ea"/>
          <a:cs typeface="+mn-cs"/>
        </a:defRPr>
      </a:lvl1pPr>
      <a:lvl2pPr marL="182563" indent="-182563" algn="l" defTabSz="915988" rtl="0" fontAlgn="base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" pitchFamily="34" charset="0"/>
        <a:buChar char="•"/>
        <a:defRPr b="1">
          <a:solidFill>
            <a:srgbClr val="1D3569"/>
          </a:solidFill>
          <a:latin typeface="+mn-lt"/>
          <a:ea typeface="+mn-ea"/>
          <a:cs typeface="+mn-cs"/>
        </a:defRPr>
      </a:lvl2pPr>
      <a:lvl3pPr marL="361950" marR="0" indent="-180975" algn="l" defTabSz="915988" rtl="0" eaLnBrk="1" fontAlgn="ctr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" pitchFamily="34" charset="0"/>
        <a:buChar char="•"/>
        <a:tabLst/>
        <a:defRPr sz="1800" b="1">
          <a:solidFill>
            <a:srgbClr val="1D3569"/>
          </a:solidFill>
          <a:latin typeface="+mn-lt"/>
          <a:ea typeface="+mn-ea"/>
          <a:cs typeface="+mn-cs"/>
        </a:defRPr>
      </a:lvl3pPr>
      <a:lvl4pPr marL="546100" indent="-179388" algn="l" defTabSz="915988" rtl="0" fontAlgn="ctr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4pPr>
      <a:lvl5pPr marL="712788" marR="0" indent="-165100" algn="l" defTabSz="915988" rtl="0" eaLnBrk="1" fontAlgn="ctr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tabLst/>
        <a:defRPr sz="1800" b="1">
          <a:solidFill>
            <a:srgbClr val="1D3569"/>
          </a:solidFill>
          <a:latin typeface="+mn-lt"/>
          <a:ea typeface="+mn-ea"/>
          <a:cs typeface="+mn-cs"/>
        </a:defRPr>
      </a:lvl5pPr>
      <a:lvl6pPr marL="893763" indent="-179388" algn="l" defTabSz="915988" rtl="0" fontAlgn="ctr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6pPr>
      <a:lvl7pPr marL="1076325" indent="-180975" algn="l" defTabSz="915988" rtl="0" fontAlgn="ctr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7pPr>
      <a:lvl8pPr marL="1255713" indent="-179388" algn="l" defTabSz="915988" rtl="0" fontAlgn="ctr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8pPr>
      <a:lvl9pPr marL="2179638" indent="-165100" algn="l" defTabSz="915988" rtl="0" fontAlgn="ctr">
        <a:lnSpc>
          <a:spcPct val="95000"/>
        </a:lnSpc>
        <a:spcBef>
          <a:spcPct val="30000"/>
        </a:spcBef>
        <a:spcAft>
          <a:spcPct val="0"/>
        </a:spcAft>
        <a:buClr>
          <a:srgbClr val="1D3569"/>
        </a:buClr>
        <a:buSzPct val="110000"/>
        <a:buFont typeface="Arial Narrow" pitchFamily="34" charset="0"/>
        <a:buChar char="•"/>
        <a:defRPr sz="1600">
          <a:solidFill>
            <a:srgbClr val="1D3569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900113" y="1575542"/>
            <a:ext cx="7772400" cy="1609725"/>
          </a:xfrm>
        </p:spPr>
        <p:txBody>
          <a:bodyPr/>
          <a:lstStyle/>
          <a:p>
            <a:r>
              <a:rPr lang="de-DE" dirty="0" smtClean="0"/>
              <a:t>The Cycle </a:t>
            </a:r>
            <a:r>
              <a:rPr lang="de-DE" dirty="0" err="1" smtClean="0"/>
              <a:t>F</a:t>
            </a:r>
            <a:r>
              <a:rPr lang="de-DE" dirty="0" err="1" smtClean="0"/>
              <a:t>riendly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Employer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ADFC</a:t>
            </a:r>
            <a:endParaRPr lang="de-DE" dirty="0"/>
          </a:p>
        </p:txBody>
      </p:sp>
      <p:sp>
        <p:nvSpPr>
          <p:cNvPr id="5" name="Untertitel 6"/>
          <p:cNvSpPr txBox="1">
            <a:spLocks/>
          </p:cNvSpPr>
          <p:nvPr/>
        </p:nvSpPr>
        <p:spPr bwMode="auto">
          <a:xfrm>
            <a:off x="912813" y="3226542"/>
            <a:ext cx="5233987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180000" rIns="0" bIns="0" numCol="1" anchor="t" anchorCtr="0" compatLnSpc="1">
            <a:prstTxWarp prst="textNoShape">
              <a:avLst/>
            </a:prstTxWarp>
          </a:bodyPr>
          <a:lstStyle>
            <a:lvl1pPr algn="l" defTabSz="873125" rtl="0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F0C200"/>
              </a:buClr>
              <a:buFont typeface="Arial Narrow" pitchFamily="34" charset="0"/>
              <a:buNone/>
              <a:defRPr sz="2800" b="1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5988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" pitchFamily="34" charset="0"/>
              <a:buChar char="•"/>
              <a:defRPr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2pPr>
            <a:lvl3pPr marL="361950" marR="0" indent="-180975" algn="l" defTabSz="915988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" pitchFamily="34" charset="0"/>
              <a:buChar char="•"/>
              <a:tabLst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3pPr>
            <a:lvl4pPr marL="546100" indent="-179388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4pPr>
            <a:lvl5pPr marL="712788" marR="0" indent="-165100" algn="l" defTabSz="915988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tabLst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5pPr>
            <a:lvl6pPr marL="893763" indent="-179388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6pPr>
            <a:lvl7pPr marL="1076325" indent="-180975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7pPr>
            <a:lvl8pPr marL="1255713" indent="-179388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8pPr>
            <a:lvl9pPr marL="2179638" indent="-165100" algn="l" defTabSz="915988" rtl="0" fontAlgn="ctr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1D3569"/>
              </a:buClr>
              <a:buSzPct val="110000"/>
              <a:buFont typeface="Arial Narrow" pitchFamily="34" charset="0"/>
              <a:buChar char="•"/>
              <a:defRPr sz="1600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Before and After the Participation </a:t>
            </a:r>
            <a:br>
              <a:rPr lang="en-US" sz="2000" dirty="0" smtClean="0"/>
            </a:br>
            <a:r>
              <a:rPr lang="en-US" sz="2000" dirty="0" smtClean="0"/>
              <a:t>in the EU-Project Bike2Work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 smtClean="0"/>
              <a:t>Starting Point</a:t>
            </a:r>
            <a:endParaRPr lang="de-D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65097"/>
            <a:ext cx="4735240" cy="4525963"/>
          </a:xfrm>
        </p:spPr>
        <p:txBody>
          <a:bodyPr/>
          <a:lstStyle/>
          <a:p>
            <a:pPr lvl="1"/>
            <a:r>
              <a:rPr lang="en-US" dirty="0" smtClean="0"/>
              <a:t>Certification and consulting of cycle friendly employers since 2005.</a:t>
            </a:r>
          </a:p>
          <a:p>
            <a:pPr lvl="1"/>
            <a:r>
              <a:rPr lang="en-US" dirty="0" smtClean="0"/>
              <a:t>Focus on large companies (&lt; 250 employees).</a:t>
            </a:r>
          </a:p>
          <a:p>
            <a:pPr lvl="1"/>
            <a:r>
              <a:rPr lang="en-US" dirty="0" smtClean="0"/>
              <a:t>Detailed criteria, but too much emphasis on bicycle parking facilities.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business or marketing plan.</a:t>
            </a:r>
          </a:p>
          <a:p>
            <a:pPr lvl="1"/>
            <a:r>
              <a:rPr lang="en-US" dirty="0" smtClean="0"/>
              <a:t>No uniform products, services, pricing.</a:t>
            </a:r>
          </a:p>
          <a:p>
            <a:pPr lvl="1"/>
            <a:r>
              <a:rPr lang="en-US" dirty="0" smtClean="0"/>
              <a:t>Processes never defined.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National </a:t>
            </a:r>
            <a:r>
              <a:rPr lang="en-US" dirty="0" smtClean="0"/>
              <a:t>headquarter neglected </a:t>
            </a:r>
            <a:r>
              <a:rPr lang="en-US" dirty="0"/>
              <a:t>the program but received new boost through the </a:t>
            </a:r>
            <a:r>
              <a:rPr lang="en-US" dirty="0" smtClean="0"/>
              <a:t>EU-project Bike2Work.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16" y="1218638"/>
            <a:ext cx="3079623" cy="40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ADFC</a:t>
            </a:r>
            <a:r>
              <a:rPr lang="de-DE" dirty="0"/>
              <a:t>/</a:t>
            </a:r>
            <a:r>
              <a:rPr lang="de-DE" dirty="0" smtClean="0"/>
              <a:t>EU</a:t>
            </a:r>
            <a:r>
              <a:rPr lang="de-DE" dirty="0"/>
              <a:t> </a:t>
            </a:r>
            <a:r>
              <a:rPr lang="de-DE" dirty="0" err="1" smtClean="0"/>
              <a:t>Certification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77925"/>
            <a:ext cx="3452322" cy="4525963"/>
          </a:xfrm>
        </p:spPr>
        <p:txBody>
          <a:bodyPr/>
          <a:lstStyle/>
          <a:p>
            <a:r>
              <a:rPr lang="en-US" dirty="0" smtClean="0"/>
              <a:t>Advantages</a:t>
            </a:r>
            <a:r>
              <a:rPr lang="de-DE" noProof="1" smtClean="0"/>
              <a:t> of a combined ADFC</a:t>
            </a:r>
            <a:r>
              <a:rPr lang="de-DE" noProof="1" smtClean="0"/>
              <a:t>/</a:t>
            </a:r>
            <a:r>
              <a:rPr lang="de-DE" noProof="1" smtClean="0"/>
              <a:t>EU certificate: </a:t>
            </a:r>
            <a:endParaRPr lang="de-DE" noProof="1" smtClean="0"/>
          </a:p>
          <a:p>
            <a:pPr lvl="1"/>
            <a:r>
              <a:rPr lang="de-DE" noProof="1" smtClean="0"/>
              <a:t>Exclusivity.</a:t>
            </a:r>
            <a:endParaRPr lang="de-DE" noProof="1" smtClean="0"/>
          </a:p>
          <a:p>
            <a:pPr lvl="1"/>
            <a:r>
              <a:rPr lang="de-DE" noProof="1" smtClean="0"/>
              <a:t>EU</a:t>
            </a:r>
            <a:r>
              <a:rPr lang="de-DE" noProof="1" smtClean="0"/>
              <a:t>-wide harmonized, transparent, and unbiased method.</a:t>
            </a:r>
          </a:p>
          <a:p>
            <a:pPr lvl="1"/>
            <a:r>
              <a:rPr lang="en-US" noProof="1" smtClean="0"/>
              <a:t>S</a:t>
            </a:r>
            <a:r>
              <a:rPr lang="de-DE" noProof="1" smtClean="0"/>
              <a:t>treamlined criteria.</a:t>
            </a:r>
            <a:endParaRPr lang="de-DE" noProof="1" smtClean="0"/>
          </a:p>
          <a:p>
            <a:pPr lvl="1"/>
            <a:r>
              <a:rPr lang="de-DE" noProof="1" smtClean="0"/>
              <a:t>International certification better for company‘s reputation. </a:t>
            </a:r>
            <a:endParaRPr lang="de-DE" noProof="1" smtClean="0"/>
          </a:p>
          <a:p>
            <a:pPr lvl="1"/>
            <a:r>
              <a:rPr lang="de-DE" noProof="1" smtClean="0"/>
              <a:t>Online</a:t>
            </a:r>
            <a:r>
              <a:rPr lang="de-DE" noProof="1"/>
              <a:t> </a:t>
            </a:r>
            <a:r>
              <a:rPr lang="de-DE" noProof="1" smtClean="0"/>
              <a:t>tools </a:t>
            </a:r>
            <a:r>
              <a:rPr lang="de-DE" noProof="1" smtClean="0"/>
              <a:t>make the audit more transparent and cut the audit time </a:t>
            </a:r>
            <a:br>
              <a:rPr lang="de-DE" noProof="1" smtClean="0"/>
            </a:br>
            <a:r>
              <a:rPr lang="de-DE" noProof="1" smtClean="0"/>
              <a:t>in half.</a:t>
            </a:r>
            <a:endParaRPr lang="de-DE" noProof="1" smtClean="0"/>
          </a:p>
        </p:txBody>
      </p:sp>
      <p:pic>
        <p:nvPicPr>
          <p:cNvPr id="6" name="Picture 5" descr="cfe_grafi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t="17701" r="19948" b="15603"/>
          <a:stretch/>
        </p:blipFill>
        <p:spPr>
          <a:xfrm>
            <a:off x="4089727" y="1337488"/>
            <a:ext cx="5054273" cy="39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 smtClean="0"/>
              <a:t>Products and Services</a:t>
            </a:r>
            <a:endParaRPr lang="de-D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77926"/>
            <a:ext cx="4222073" cy="1669820"/>
          </a:xfrm>
        </p:spPr>
        <p:txBody>
          <a:bodyPr/>
          <a:lstStyle/>
          <a:p>
            <a:pPr lvl="1"/>
            <a:r>
              <a:rPr lang="de-DE" noProof="1" smtClean="0"/>
              <a:t>Certification (</a:t>
            </a:r>
            <a:r>
              <a:rPr lang="de-DE" u="sng" noProof="1" smtClean="0"/>
              <a:t>bronze</a:t>
            </a:r>
            <a:r>
              <a:rPr lang="de-DE" u="sng" noProof="1" smtClean="0"/>
              <a:t>, </a:t>
            </a:r>
            <a:r>
              <a:rPr lang="de-DE" u="sng" noProof="1" smtClean="0"/>
              <a:t>silver</a:t>
            </a:r>
            <a:r>
              <a:rPr lang="de-DE" u="sng" noProof="1" smtClean="0"/>
              <a:t>, </a:t>
            </a:r>
            <a:r>
              <a:rPr lang="de-DE" u="sng" noProof="1" smtClean="0"/>
              <a:t>gold</a:t>
            </a:r>
            <a:r>
              <a:rPr lang="de-DE" noProof="1" smtClean="0"/>
              <a:t>) </a:t>
            </a:r>
          </a:p>
          <a:p>
            <a:pPr lvl="1"/>
            <a:r>
              <a:rPr lang="de-DE" noProof="1" smtClean="0"/>
              <a:t>Re</a:t>
            </a:r>
            <a:r>
              <a:rPr lang="de-DE" noProof="1" smtClean="0"/>
              <a:t>-certification </a:t>
            </a:r>
            <a:r>
              <a:rPr lang="de-DE" noProof="1" smtClean="0"/>
              <a:t>(</a:t>
            </a:r>
            <a:r>
              <a:rPr lang="de-DE" u="sng" noProof="1" smtClean="0"/>
              <a:t>online</a:t>
            </a:r>
            <a:r>
              <a:rPr lang="de-DE" noProof="1" smtClean="0"/>
              <a:t>/on-site) after 3 years</a:t>
            </a:r>
          </a:p>
          <a:p>
            <a:pPr lvl="1"/>
            <a:r>
              <a:rPr lang="en-US" u="sng" noProof="1" smtClean="0"/>
              <a:t>Online s</a:t>
            </a:r>
            <a:r>
              <a:rPr lang="de-DE" u="sng" noProof="1" smtClean="0"/>
              <a:t>elf-evaluation </a:t>
            </a:r>
            <a:r>
              <a:rPr lang="de-DE" noProof="1" smtClean="0"/>
              <a:t>(free)</a:t>
            </a:r>
          </a:p>
          <a:p>
            <a:pPr lvl="1"/>
            <a:r>
              <a:rPr lang="de-DE" u="sng" noProof="1" smtClean="0"/>
              <a:t>Guidebook</a:t>
            </a:r>
            <a:r>
              <a:rPr lang="de-DE" noProof="1" smtClean="0"/>
              <a:t> (free)</a:t>
            </a:r>
            <a:endParaRPr lang="de-DE" noProof="1" smtClean="0"/>
          </a:p>
          <a:p>
            <a:pPr lvl="1"/>
            <a:endParaRPr lang="de-DE" noProof="1" smtClean="0"/>
          </a:p>
          <a:p>
            <a:endParaRPr lang="de-DE" noProof="1"/>
          </a:p>
        </p:txBody>
      </p:sp>
      <p:pic>
        <p:nvPicPr>
          <p:cNvPr id="10" name="Picture 9" descr="CE_zertidots_silber-bronze-gol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24448" r="22834" b="51332"/>
          <a:stretch/>
        </p:blipFill>
        <p:spPr>
          <a:xfrm>
            <a:off x="1114879" y="3168439"/>
            <a:ext cx="6918290" cy="218070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21927" y="1180147"/>
            <a:ext cx="4222073" cy="4103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>
            <a:lvl1pPr algn="l" defTabSz="915988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5988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" pitchFamily="34" charset="0"/>
              <a:buChar char="•"/>
              <a:defRPr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2pPr>
            <a:lvl3pPr marL="361950" marR="0" indent="-180975" algn="l" defTabSz="915988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" pitchFamily="34" charset="0"/>
              <a:buChar char="•"/>
              <a:tabLst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3pPr>
            <a:lvl4pPr marL="546100" indent="-179388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4pPr>
            <a:lvl5pPr marL="712788" marR="0" indent="-165100" algn="l" defTabSz="915988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tabLst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5pPr>
            <a:lvl6pPr marL="893763" indent="-179388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6pPr>
            <a:lvl7pPr marL="1076325" indent="-180975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7pPr>
            <a:lvl8pPr marL="1255713" indent="-179388" algn="l" defTabSz="915988" rtl="0" font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F7F01"/>
              </a:buClr>
              <a:buSzPct val="120000"/>
              <a:buFont typeface="Arial Narrow" pitchFamily="34" charset="0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8pPr>
            <a:lvl9pPr marL="2179638" indent="-165100" algn="l" defTabSz="915988" rtl="0" fontAlgn="ctr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1D3569"/>
              </a:buClr>
              <a:buSzPct val="110000"/>
              <a:buFont typeface="Arial Narrow" pitchFamily="34" charset="0"/>
              <a:buChar char="•"/>
              <a:defRPr sz="1600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noProof="1" smtClean="0"/>
              <a:t>Basic consultation (workshop) </a:t>
            </a:r>
          </a:p>
          <a:p>
            <a:pPr lvl="1"/>
            <a:r>
              <a:rPr lang="de-DE" noProof="1" smtClean="0"/>
              <a:t>Intensive consultation </a:t>
            </a:r>
          </a:p>
          <a:p>
            <a:pPr lvl="1"/>
            <a:r>
              <a:rPr lang="de-DE" noProof="1" smtClean="0"/>
              <a:t>Distance analyses (automated tool) </a:t>
            </a:r>
          </a:p>
          <a:p>
            <a:pPr lvl="1"/>
            <a:r>
              <a:rPr lang="de-DE" noProof="1" smtClean="0"/>
              <a:t>Mobility solutions </a:t>
            </a:r>
            <a:r>
              <a:rPr lang="en-US" noProof="1" smtClean="0"/>
              <a:t>–</a:t>
            </a:r>
            <a:r>
              <a:rPr lang="de-DE" noProof="1" smtClean="0"/>
              <a:t> EcoLibro as partner</a:t>
            </a:r>
          </a:p>
          <a:p>
            <a:pPr lvl="1"/>
            <a:endParaRPr lang="de-DE" noProof="1" smtClean="0"/>
          </a:p>
          <a:p>
            <a:pPr lvl="1"/>
            <a:endParaRPr lang="de-DE" noProof="1" smtClean="0"/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89203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 smtClean="0"/>
              <a:t>Marketing – </a:t>
            </a:r>
            <a:r>
              <a:rPr lang="de-DE" noProof="1" smtClean="0"/>
              <a:t>Target Groups</a:t>
            </a:r>
            <a:endParaRPr lang="de-D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177925"/>
            <a:ext cx="4927677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Customers with high potential are companies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with bicycle leasing programs (approx. 3.000).</a:t>
            </a:r>
          </a:p>
          <a:p>
            <a:pPr lvl="1"/>
            <a:r>
              <a:rPr lang="en-US" dirty="0" smtClean="0"/>
              <a:t>B2W </a:t>
            </a:r>
            <a:r>
              <a:rPr lang="en-US" dirty="0" err="1" smtClean="0"/>
              <a:t>campain</a:t>
            </a:r>
            <a:r>
              <a:rPr lang="en-US" dirty="0" smtClean="0"/>
              <a:t> (</a:t>
            </a:r>
            <a:r>
              <a:rPr lang="en-US" dirty="0" err="1" smtClean="0"/>
              <a:t>MdRzA</a:t>
            </a:r>
            <a:r>
              <a:rPr lang="en-US" dirty="0" smtClean="0"/>
              <a:t> 30.000, 9.000 in Bavaria)</a:t>
            </a:r>
          </a:p>
          <a:p>
            <a:pPr lvl="1"/>
            <a:r>
              <a:rPr lang="en-US" dirty="0" smtClean="0"/>
              <a:t>with corporate health or environmental management.</a:t>
            </a:r>
          </a:p>
          <a:p>
            <a:pPr lvl="1"/>
            <a:r>
              <a:rPr lang="en-US" dirty="0" smtClean="0"/>
              <a:t>in sectors bicycle, environment, sport</a:t>
            </a:r>
          </a:p>
          <a:p>
            <a:pPr lvl="1"/>
            <a:r>
              <a:rPr lang="en-US" dirty="0" smtClean="0"/>
              <a:t>our s</a:t>
            </a:r>
            <a:r>
              <a:rPr lang="en-US" dirty="0" smtClean="0"/>
              <a:t>ponsors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Further potential customers:</a:t>
            </a:r>
            <a:endParaRPr lang="en-US" dirty="0" smtClean="0"/>
          </a:p>
          <a:p>
            <a:pPr lvl="1"/>
            <a:r>
              <a:rPr lang="en-US" dirty="0" smtClean="0"/>
              <a:t>Companies with other certifications</a:t>
            </a:r>
          </a:p>
          <a:p>
            <a:pPr lvl="1"/>
            <a:r>
              <a:rPr lang="en-US" dirty="0" smtClean="0"/>
              <a:t>IT-companies</a:t>
            </a:r>
          </a:p>
          <a:p>
            <a:pPr lvl="1"/>
            <a:r>
              <a:rPr lang="en-US" dirty="0" smtClean="0"/>
              <a:t>Hospitals and health care providers</a:t>
            </a:r>
          </a:p>
          <a:p>
            <a:pPr marL="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eitfaden_Tit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06" y="1295528"/>
            <a:ext cx="3027510" cy="31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Website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77925"/>
            <a:ext cx="3068143" cy="4525963"/>
          </a:xfrm>
        </p:spPr>
        <p:txBody>
          <a:bodyPr/>
          <a:lstStyle/>
          <a:p>
            <a:pPr marL="0" lvl="1" indent="0">
              <a:buNone/>
            </a:pPr>
            <a:r>
              <a:rPr lang="de-DE" noProof="1" smtClean="0"/>
              <a:t>Call-to-Action </a:t>
            </a:r>
            <a:r>
              <a:rPr lang="de-DE" noProof="1" smtClean="0"/>
              <a:t>b</a:t>
            </a:r>
            <a:r>
              <a:rPr lang="de-DE" noProof="1" smtClean="0"/>
              <a:t>uttons:</a:t>
            </a:r>
            <a:endParaRPr lang="de-DE" noProof="1" smtClean="0"/>
          </a:p>
          <a:p>
            <a:pPr lvl="1"/>
            <a:r>
              <a:rPr lang="de-DE" noProof="1" smtClean="0"/>
              <a:t>After registration </a:t>
            </a:r>
            <a:r>
              <a:rPr lang="de-DE" noProof="1" smtClean="0">
                <a:sym typeface="Wingdings"/>
              </a:rPr>
              <a:t> Sales Leads</a:t>
            </a:r>
            <a:r>
              <a:rPr lang="de-DE" noProof="1" smtClean="0">
                <a:sym typeface="Wingdings"/>
              </a:rPr>
              <a:t>:</a:t>
            </a:r>
          </a:p>
          <a:p>
            <a:pPr lvl="2"/>
            <a:r>
              <a:rPr lang="de-DE" noProof="1" smtClean="0">
                <a:sym typeface="Wingdings"/>
              </a:rPr>
              <a:t>Download </a:t>
            </a:r>
            <a:r>
              <a:rPr lang="de-DE" noProof="1" smtClean="0">
                <a:sym typeface="Wingdings"/>
              </a:rPr>
              <a:t>g</a:t>
            </a:r>
            <a:r>
              <a:rPr lang="de-DE" noProof="1" smtClean="0">
                <a:sym typeface="Wingdings"/>
              </a:rPr>
              <a:t>uidebook.</a:t>
            </a:r>
            <a:endParaRPr lang="de-DE" noProof="1" smtClean="0">
              <a:sym typeface="Wingdings"/>
            </a:endParaRPr>
          </a:p>
          <a:p>
            <a:pPr lvl="2"/>
            <a:r>
              <a:rPr lang="de-DE" noProof="1" smtClean="0"/>
              <a:t>Online self-evaluation. </a:t>
            </a:r>
            <a:endParaRPr lang="de-DE" noProof="1" smtClean="0"/>
          </a:p>
          <a:p>
            <a:pPr lvl="1"/>
            <a:r>
              <a:rPr lang="de-DE" noProof="1" smtClean="0"/>
              <a:t>Newsletter</a:t>
            </a:r>
            <a:endParaRPr lang="de-DE" noProof="1" smtClean="0"/>
          </a:p>
          <a:p>
            <a:pPr lvl="1"/>
            <a:r>
              <a:rPr lang="de-DE" noProof="1" smtClean="0"/>
              <a:t>Blog</a:t>
            </a:r>
          </a:p>
          <a:p>
            <a:pPr lvl="1"/>
            <a:r>
              <a:rPr lang="de-DE" noProof="1" smtClean="0"/>
              <a:t>List of certified employers.</a:t>
            </a:r>
            <a:endParaRPr lang="de-DE" noProof="1"/>
          </a:p>
        </p:txBody>
      </p:sp>
      <p:pic>
        <p:nvPicPr>
          <p:cNvPr id="4" name="Picture 3" descr="CFE_Website_HomeundUebersich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4274" b="33411"/>
          <a:stretch/>
        </p:blipFill>
        <p:spPr>
          <a:xfrm>
            <a:off x="4297776" y="1218630"/>
            <a:ext cx="4297776" cy="48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 smtClean="0"/>
              <a:t>Thank you!</a:t>
            </a:r>
            <a:endParaRPr lang="de-DE" noProof="1"/>
          </a:p>
        </p:txBody>
      </p:sp>
      <p:pic>
        <p:nvPicPr>
          <p:cNvPr id="5" name="Content Placeholder 4" descr="cfe_logo_adfc2017.ep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4" t="-2842" r="-627" b="-3362"/>
          <a:stretch/>
        </p:blipFill>
        <p:spPr>
          <a:xfrm>
            <a:off x="808238" y="1872841"/>
            <a:ext cx="7761656" cy="1898498"/>
          </a:xfrm>
        </p:spPr>
      </p:pic>
    </p:spTree>
    <p:extLst>
      <p:ext uri="{BB962C8B-B14F-4D97-AF65-F5344CB8AC3E}">
        <p14:creationId xmlns:p14="http://schemas.microsoft.com/office/powerpoint/2010/main" val="240590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er Deutscher Fahrrad-Club">
  <a:themeElements>
    <a:clrScheme name="Allgemeiner Deutscher Fahrrad-Club 1">
      <a:dk1>
        <a:srgbClr val="000000"/>
      </a:dk1>
      <a:lt1>
        <a:srgbClr val="FFFFFF"/>
      </a:lt1>
      <a:dk2>
        <a:srgbClr val="014B7C"/>
      </a:dk2>
      <a:lt2>
        <a:srgbClr val="D8D8D8"/>
      </a:lt2>
      <a:accent1>
        <a:srgbClr val="EF7F01"/>
      </a:accent1>
      <a:accent2>
        <a:srgbClr val="FDE7D0"/>
      </a:accent2>
      <a:accent3>
        <a:srgbClr val="FFFFFF"/>
      </a:accent3>
      <a:accent4>
        <a:srgbClr val="000000"/>
      </a:accent4>
      <a:accent5>
        <a:srgbClr val="F6C0AA"/>
      </a:accent5>
      <a:accent6>
        <a:srgbClr val="E5D1BC"/>
      </a:accent6>
      <a:hlink>
        <a:srgbClr val="EF7F01"/>
      </a:hlink>
      <a:folHlink>
        <a:srgbClr val="0C3A60"/>
      </a:folHlink>
    </a:clrScheme>
    <a:fontScheme name="Allgemeiner Deutscher Fahrrad-Club">
      <a:majorFont>
        <a:latin typeface="Arial Narrow"/>
        <a:ea typeface=""/>
        <a:cs typeface="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0000" rIns="9144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0000" rIns="9144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Allgemeiner Deutscher Fahrrad-Club 1">
        <a:dk1>
          <a:srgbClr val="000000"/>
        </a:dk1>
        <a:lt1>
          <a:srgbClr val="FFFFFF"/>
        </a:lt1>
        <a:dk2>
          <a:srgbClr val="014B7C"/>
        </a:dk2>
        <a:lt2>
          <a:srgbClr val="D8D8D8"/>
        </a:lt2>
        <a:accent1>
          <a:srgbClr val="EF7F01"/>
        </a:accent1>
        <a:accent2>
          <a:srgbClr val="FDE7D0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E5D1BC"/>
        </a:accent6>
        <a:hlink>
          <a:srgbClr val="EF7F01"/>
        </a:hlink>
        <a:folHlink>
          <a:srgbClr val="0C3A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338</Words>
  <Application>Microsoft Macintosh PowerPoint</Application>
  <PresentationFormat>On-screen Show (4:3)</PresentationFormat>
  <Paragraphs>65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Allgemeiner Deutscher Fahrrad-Club</vt:lpstr>
      <vt:lpstr>The Cycle Friendly Employer Certification  at the ADFC</vt:lpstr>
      <vt:lpstr>Starting Point</vt:lpstr>
      <vt:lpstr>The ADFC/EU Certification</vt:lpstr>
      <vt:lpstr>Products and Services</vt:lpstr>
      <vt:lpstr>Marketing – Target Groups</vt:lpstr>
      <vt:lpstr>New Website with new features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ADFC Präsentation</dc:title>
  <dc:creator>Joerg  Nuckelt</dc:creator>
  <cp:lastModifiedBy>Sophia</cp:lastModifiedBy>
  <cp:revision>145</cp:revision>
  <dcterms:created xsi:type="dcterms:W3CDTF">2009-07-02T08:56:40Z</dcterms:created>
  <dcterms:modified xsi:type="dcterms:W3CDTF">2017-02-17T13:35:11Z</dcterms:modified>
</cp:coreProperties>
</file>