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86" r:id="rId3"/>
  </p:sldMasterIdLst>
  <p:notesMasterIdLst>
    <p:notesMasterId r:id="rId22"/>
  </p:notesMasterIdLst>
  <p:sldIdLst>
    <p:sldId id="311" r:id="rId4"/>
    <p:sldId id="269" r:id="rId5"/>
    <p:sldId id="297" r:id="rId6"/>
    <p:sldId id="293" r:id="rId7"/>
    <p:sldId id="292" r:id="rId8"/>
    <p:sldId id="274" r:id="rId9"/>
    <p:sldId id="298" r:id="rId10"/>
    <p:sldId id="299" r:id="rId11"/>
    <p:sldId id="300" r:id="rId12"/>
    <p:sldId id="302" r:id="rId13"/>
    <p:sldId id="305" r:id="rId14"/>
    <p:sldId id="294" r:id="rId15"/>
    <p:sldId id="306" r:id="rId16"/>
    <p:sldId id="295" r:id="rId17"/>
    <p:sldId id="307" r:id="rId18"/>
    <p:sldId id="296" r:id="rId19"/>
    <p:sldId id="308" r:id="rId20"/>
    <p:sldId id="310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006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868" autoAdjust="0"/>
    <p:restoredTop sz="86323" autoAdjust="0"/>
  </p:normalViewPr>
  <p:slideViewPr>
    <p:cSldViewPr>
      <p:cViewPr varScale="1">
        <p:scale>
          <a:sx n="62" d="100"/>
          <a:sy n="62" d="100"/>
        </p:scale>
        <p:origin x="13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60B3A-5F2F-45EF-A302-9B6C1CDFB5BF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</dgm:pt>
    <dgm:pt modelId="{4F91837A-6F1B-4808-9CFB-1BBB4918FBBC}">
      <dgm:prSet phldrT="[Text]"/>
      <dgm:spPr/>
      <dgm:t>
        <a:bodyPr/>
        <a:lstStyle/>
        <a:p>
          <a:r>
            <a:rPr lang="en-US" dirty="0"/>
            <a:t>Break habits</a:t>
          </a:r>
        </a:p>
        <a:p>
          <a:endParaRPr lang="en-US" dirty="0"/>
        </a:p>
        <a:p>
          <a:r>
            <a:rPr lang="en-US" dirty="0"/>
            <a:t>Inform</a:t>
          </a:r>
        </a:p>
        <a:p>
          <a:r>
            <a:rPr lang="en-US" dirty="0"/>
            <a:t>Trigger</a:t>
          </a:r>
        </a:p>
        <a:p>
          <a:r>
            <a:rPr lang="en-US" dirty="0"/>
            <a:t>Trial</a:t>
          </a:r>
        </a:p>
        <a:p>
          <a:r>
            <a:rPr lang="en-US" dirty="0"/>
            <a:t>Reward</a:t>
          </a:r>
        </a:p>
      </dgm:t>
    </dgm:pt>
    <dgm:pt modelId="{06021238-E126-4B83-9893-DB1F0209A1AB}" type="parTrans" cxnId="{E3FE0F7B-25F7-4DEC-B35E-6514E935411D}">
      <dgm:prSet/>
      <dgm:spPr/>
      <dgm:t>
        <a:bodyPr/>
        <a:lstStyle/>
        <a:p>
          <a:endParaRPr lang="en-US"/>
        </a:p>
      </dgm:t>
    </dgm:pt>
    <dgm:pt modelId="{2E13B8A9-81D2-4197-9D3E-F5883167B729}" type="sibTrans" cxnId="{E3FE0F7B-25F7-4DEC-B35E-6514E935411D}">
      <dgm:prSet/>
      <dgm:spPr/>
      <dgm:t>
        <a:bodyPr/>
        <a:lstStyle/>
        <a:p>
          <a:endParaRPr lang="en-US"/>
        </a:p>
      </dgm:t>
    </dgm:pt>
    <dgm:pt modelId="{1561E576-4472-484C-B4A1-85C20C88670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Make habits</a:t>
          </a:r>
        </a:p>
        <a:p>
          <a:endParaRPr lang="en-US" dirty="0">
            <a:solidFill>
              <a:schemeClr val="tx1"/>
            </a:solidFill>
          </a:endParaRPr>
        </a:p>
        <a:p>
          <a:r>
            <a:rPr lang="en-US" dirty="0">
              <a:solidFill>
                <a:schemeClr val="tx1"/>
              </a:solidFill>
            </a:rPr>
            <a:t>Reinforce</a:t>
          </a:r>
        </a:p>
        <a:p>
          <a:r>
            <a:rPr lang="en-US" dirty="0">
              <a:solidFill>
                <a:schemeClr val="tx1"/>
              </a:solidFill>
            </a:rPr>
            <a:t>Maintain</a:t>
          </a:r>
        </a:p>
        <a:p>
          <a:r>
            <a:rPr lang="en-US" dirty="0">
              <a:solidFill>
                <a:schemeClr val="tx1"/>
              </a:solidFill>
            </a:rPr>
            <a:t>Support</a:t>
          </a:r>
        </a:p>
        <a:p>
          <a:r>
            <a:rPr lang="en-US" dirty="0">
              <a:solidFill>
                <a:schemeClr val="tx1"/>
              </a:solidFill>
            </a:rPr>
            <a:t>Celebrate</a:t>
          </a:r>
        </a:p>
      </dgm:t>
    </dgm:pt>
    <dgm:pt modelId="{97ADA098-16C3-4C1F-B284-1FD9297CBDBC}" type="parTrans" cxnId="{8B9AF1E2-FE24-4A30-BBBD-EFF196050281}">
      <dgm:prSet/>
      <dgm:spPr/>
      <dgm:t>
        <a:bodyPr/>
        <a:lstStyle/>
        <a:p>
          <a:endParaRPr lang="en-US"/>
        </a:p>
      </dgm:t>
    </dgm:pt>
    <dgm:pt modelId="{49551B66-E743-4369-8EB9-241610B46730}" type="sibTrans" cxnId="{8B9AF1E2-FE24-4A30-BBBD-EFF196050281}">
      <dgm:prSet/>
      <dgm:spPr/>
      <dgm:t>
        <a:bodyPr/>
        <a:lstStyle/>
        <a:p>
          <a:endParaRPr lang="en-US"/>
        </a:p>
      </dgm:t>
    </dgm:pt>
    <dgm:pt modelId="{A5FCA638-88E6-4D33-BF1C-B8D5C30092AA}" type="pres">
      <dgm:prSet presAssocID="{24160B3A-5F2F-45EF-A302-9B6C1CDFB5BF}" presName="compositeShape" presStyleCnt="0">
        <dgm:presLayoutVars>
          <dgm:chMax val="7"/>
          <dgm:dir/>
          <dgm:resizeHandles val="exact"/>
        </dgm:presLayoutVars>
      </dgm:prSet>
      <dgm:spPr/>
    </dgm:pt>
    <dgm:pt modelId="{08E74371-5743-4CF2-9DAA-80A8609EC11B}" type="pres">
      <dgm:prSet presAssocID="{24160B3A-5F2F-45EF-A302-9B6C1CDFB5BF}" presName="wedge1" presStyleLbl="node1" presStyleIdx="0" presStyleCnt="2"/>
      <dgm:spPr/>
    </dgm:pt>
    <dgm:pt modelId="{34F595B0-588D-406C-A999-078FFEE2126F}" type="pres">
      <dgm:prSet presAssocID="{24160B3A-5F2F-45EF-A302-9B6C1CDFB5BF}" presName="dummy1a" presStyleCnt="0"/>
      <dgm:spPr/>
    </dgm:pt>
    <dgm:pt modelId="{E8567A5C-9498-47FB-8F59-38F7A4E0FEA4}" type="pres">
      <dgm:prSet presAssocID="{24160B3A-5F2F-45EF-A302-9B6C1CDFB5BF}" presName="dummy1b" presStyleCnt="0"/>
      <dgm:spPr/>
    </dgm:pt>
    <dgm:pt modelId="{1F78F393-C3BC-45FA-943C-017F07CF8E6E}" type="pres">
      <dgm:prSet presAssocID="{24160B3A-5F2F-45EF-A302-9B6C1CDFB5BF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9899EAF-4DC9-4832-A138-D28C49609F97}" type="pres">
      <dgm:prSet presAssocID="{24160B3A-5F2F-45EF-A302-9B6C1CDFB5BF}" presName="wedge2" presStyleLbl="node1" presStyleIdx="1" presStyleCnt="2" custLinFactNeighborX="-197" custLinFactNeighborY="-223"/>
      <dgm:spPr/>
    </dgm:pt>
    <dgm:pt modelId="{F8C11526-6085-4B97-A769-C7085E442C47}" type="pres">
      <dgm:prSet presAssocID="{24160B3A-5F2F-45EF-A302-9B6C1CDFB5BF}" presName="dummy2a" presStyleCnt="0"/>
      <dgm:spPr/>
    </dgm:pt>
    <dgm:pt modelId="{27313999-AAF6-435F-9913-8F3BAEFB697A}" type="pres">
      <dgm:prSet presAssocID="{24160B3A-5F2F-45EF-A302-9B6C1CDFB5BF}" presName="dummy2b" presStyleCnt="0"/>
      <dgm:spPr/>
    </dgm:pt>
    <dgm:pt modelId="{80141F54-C158-4EDD-AD1C-F5138F7FBD30}" type="pres">
      <dgm:prSet presAssocID="{24160B3A-5F2F-45EF-A302-9B6C1CDFB5BF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1AA414B7-1972-4EB9-ABCD-3646C50E49E9}" type="pres">
      <dgm:prSet presAssocID="{2E13B8A9-81D2-4197-9D3E-F5883167B729}" presName="arrowWedge1" presStyleLbl="fgSibTrans2D1" presStyleIdx="0" presStyleCnt="2"/>
      <dgm:spPr/>
    </dgm:pt>
    <dgm:pt modelId="{2B29060D-8462-4A7C-AC99-8D1EB8A55830}" type="pres">
      <dgm:prSet presAssocID="{49551B66-E743-4369-8EB9-241610B46730}" presName="arrowWedge2" presStyleLbl="fgSibTrans2D1" presStyleIdx="1" presStyleCnt="2"/>
      <dgm:spPr/>
    </dgm:pt>
  </dgm:ptLst>
  <dgm:cxnLst>
    <dgm:cxn modelId="{C276C445-9F5B-4BB3-8E6D-B218427AE000}" type="presOf" srcId="{4F91837A-6F1B-4808-9CFB-1BBB4918FBBC}" destId="{1F78F393-C3BC-45FA-943C-017F07CF8E6E}" srcOrd="1" destOrd="0" presId="urn:microsoft.com/office/officeart/2005/8/layout/cycle8"/>
    <dgm:cxn modelId="{EF87E6DC-61FC-4C1F-B719-7B96299D5216}" type="presOf" srcId="{1561E576-4472-484C-B4A1-85C20C886703}" destId="{80141F54-C158-4EDD-AD1C-F5138F7FBD30}" srcOrd="1" destOrd="0" presId="urn:microsoft.com/office/officeart/2005/8/layout/cycle8"/>
    <dgm:cxn modelId="{E3FE0F7B-25F7-4DEC-B35E-6514E935411D}" srcId="{24160B3A-5F2F-45EF-A302-9B6C1CDFB5BF}" destId="{4F91837A-6F1B-4808-9CFB-1BBB4918FBBC}" srcOrd="0" destOrd="0" parTransId="{06021238-E126-4B83-9893-DB1F0209A1AB}" sibTransId="{2E13B8A9-81D2-4197-9D3E-F5883167B729}"/>
    <dgm:cxn modelId="{7E5A4BA9-3054-44F0-BD00-D402DBFC604D}" type="presOf" srcId="{24160B3A-5F2F-45EF-A302-9B6C1CDFB5BF}" destId="{A5FCA638-88E6-4D33-BF1C-B8D5C30092AA}" srcOrd="0" destOrd="0" presId="urn:microsoft.com/office/officeart/2005/8/layout/cycle8"/>
    <dgm:cxn modelId="{AFE8C296-AA62-41CB-A3BD-B9334DC91E7D}" type="presOf" srcId="{1561E576-4472-484C-B4A1-85C20C886703}" destId="{69899EAF-4DC9-4832-A138-D28C49609F97}" srcOrd="0" destOrd="0" presId="urn:microsoft.com/office/officeart/2005/8/layout/cycle8"/>
    <dgm:cxn modelId="{8B9AF1E2-FE24-4A30-BBBD-EFF196050281}" srcId="{24160B3A-5F2F-45EF-A302-9B6C1CDFB5BF}" destId="{1561E576-4472-484C-B4A1-85C20C886703}" srcOrd="1" destOrd="0" parTransId="{97ADA098-16C3-4C1F-B284-1FD9297CBDBC}" sibTransId="{49551B66-E743-4369-8EB9-241610B46730}"/>
    <dgm:cxn modelId="{A70E4B6A-0210-4647-A485-C49B684E62D5}" type="presOf" srcId="{4F91837A-6F1B-4808-9CFB-1BBB4918FBBC}" destId="{08E74371-5743-4CF2-9DAA-80A8609EC11B}" srcOrd="0" destOrd="0" presId="urn:microsoft.com/office/officeart/2005/8/layout/cycle8"/>
    <dgm:cxn modelId="{50B43F52-839E-4449-BE89-AA7B15228C21}" type="presParOf" srcId="{A5FCA638-88E6-4D33-BF1C-B8D5C30092AA}" destId="{08E74371-5743-4CF2-9DAA-80A8609EC11B}" srcOrd="0" destOrd="0" presId="urn:microsoft.com/office/officeart/2005/8/layout/cycle8"/>
    <dgm:cxn modelId="{C07E88EE-D06F-4F1B-BF6D-C8900D02F436}" type="presParOf" srcId="{A5FCA638-88E6-4D33-BF1C-B8D5C30092AA}" destId="{34F595B0-588D-406C-A999-078FFEE2126F}" srcOrd="1" destOrd="0" presId="urn:microsoft.com/office/officeart/2005/8/layout/cycle8"/>
    <dgm:cxn modelId="{EFE2741B-9C52-4D91-96BD-93C8442727C3}" type="presParOf" srcId="{A5FCA638-88E6-4D33-BF1C-B8D5C30092AA}" destId="{E8567A5C-9498-47FB-8F59-38F7A4E0FEA4}" srcOrd="2" destOrd="0" presId="urn:microsoft.com/office/officeart/2005/8/layout/cycle8"/>
    <dgm:cxn modelId="{E7046B9F-BF4C-41EE-A970-741059174762}" type="presParOf" srcId="{A5FCA638-88E6-4D33-BF1C-B8D5C30092AA}" destId="{1F78F393-C3BC-45FA-943C-017F07CF8E6E}" srcOrd="3" destOrd="0" presId="urn:microsoft.com/office/officeart/2005/8/layout/cycle8"/>
    <dgm:cxn modelId="{A174514F-2A2F-42AA-A91A-F6967523DC8E}" type="presParOf" srcId="{A5FCA638-88E6-4D33-BF1C-B8D5C30092AA}" destId="{69899EAF-4DC9-4832-A138-D28C49609F97}" srcOrd="4" destOrd="0" presId="urn:microsoft.com/office/officeart/2005/8/layout/cycle8"/>
    <dgm:cxn modelId="{EE38F371-3DB0-4F67-A6B9-62CE800558DA}" type="presParOf" srcId="{A5FCA638-88E6-4D33-BF1C-B8D5C30092AA}" destId="{F8C11526-6085-4B97-A769-C7085E442C47}" srcOrd="5" destOrd="0" presId="urn:microsoft.com/office/officeart/2005/8/layout/cycle8"/>
    <dgm:cxn modelId="{A163B703-6928-4037-B884-258FAD8B3F7A}" type="presParOf" srcId="{A5FCA638-88E6-4D33-BF1C-B8D5C30092AA}" destId="{27313999-AAF6-435F-9913-8F3BAEFB697A}" srcOrd="6" destOrd="0" presId="urn:microsoft.com/office/officeart/2005/8/layout/cycle8"/>
    <dgm:cxn modelId="{8CB8722D-9151-41FF-A282-C58E6BD4E304}" type="presParOf" srcId="{A5FCA638-88E6-4D33-BF1C-B8D5C30092AA}" destId="{80141F54-C158-4EDD-AD1C-F5138F7FBD30}" srcOrd="7" destOrd="0" presId="urn:microsoft.com/office/officeart/2005/8/layout/cycle8"/>
    <dgm:cxn modelId="{6D094589-7CF8-4269-8388-9602E2605D3C}" type="presParOf" srcId="{A5FCA638-88E6-4D33-BF1C-B8D5C30092AA}" destId="{1AA414B7-1972-4EB9-ABCD-3646C50E49E9}" srcOrd="8" destOrd="0" presId="urn:microsoft.com/office/officeart/2005/8/layout/cycle8"/>
    <dgm:cxn modelId="{3A21CCDD-D2E0-4C10-B98B-6DCD064205ED}" type="presParOf" srcId="{A5FCA638-88E6-4D33-BF1C-B8D5C30092AA}" destId="{2B29060D-8462-4A7C-AC99-8D1EB8A55830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60B3A-5F2F-45EF-A302-9B6C1CDFB5BF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</dgm:pt>
    <dgm:pt modelId="{4F91837A-6F1B-4808-9CFB-1BBB4918FBBC}">
      <dgm:prSet phldrT="[Text]"/>
      <dgm:spPr/>
      <dgm:t>
        <a:bodyPr/>
        <a:lstStyle/>
        <a:p>
          <a:r>
            <a:rPr lang="en-US" dirty="0"/>
            <a:t>Break habits</a:t>
          </a:r>
        </a:p>
        <a:p>
          <a:endParaRPr lang="en-US" dirty="0"/>
        </a:p>
        <a:p>
          <a:r>
            <a:rPr lang="en-US" dirty="0"/>
            <a:t>Inform</a:t>
          </a:r>
        </a:p>
        <a:p>
          <a:r>
            <a:rPr lang="en-US" dirty="0"/>
            <a:t>Trigger</a:t>
          </a:r>
        </a:p>
        <a:p>
          <a:r>
            <a:rPr lang="en-US" dirty="0"/>
            <a:t>Trial</a:t>
          </a:r>
        </a:p>
        <a:p>
          <a:r>
            <a:rPr lang="en-US" dirty="0"/>
            <a:t>Reward</a:t>
          </a:r>
        </a:p>
      </dgm:t>
    </dgm:pt>
    <dgm:pt modelId="{06021238-E126-4B83-9893-DB1F0209A1AB}" type="parTrans" cxnId="{E3FE0F7B-25F7-4DEC-B35E-6514E935411D}">
      <dgm:prSet/>
      <dgm:spPr/>
      <dgm:t>
        <a:bodyPr/>
        <a:lstStyle/>
        <a:p>
          <a:endParaRPr lang="en-US"/>
        </a:p>
      </dgm:t>
    </dgm:pt>
    <dgm:pt modelId="{2E13B8A9-81D2-4197-9D3E-F5883167B729}" type="sibTrans" cxnId="{E3FE0F7B-25F7-4DEC-B35E-6514E935411D}">
      <dgm:prSet/>
      <dgm:spPr/>
      <dgm:t>
        <a:bodyPr/>
        <a:lstStyle/>
        <a:p>
          <a:endParaRPr lang="en-US"/>
        </a:p>
      </dgm:t>
    </dgm:pt>
    <dgm:pt modelId="{1561E576-4472-484C-B4A1-85C20C88670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Make habits</a:t>
          </a:r>
        </a:p>
        <a:p>
          <a:endParaRPr lang="en-US" dirty="0">
            <a:solidFill>
              <a:schemeClr val="tx1"/>
            </a:solidFill>
          </a:endParaRPr>
        </a:p>
        <a:p>
          <a:r>
            <a:rPr lang="en-US" dirty="0">
              <a:solidFill>
                <a:schemeClr val="tx1"/>
              </a:solidFill>
            </a:rPr>
            <a:t>Reinforce</a:t>
          </a:r>
        </a:p>
        <a:p>
          <a:r>
            <a:rPr lang="en-US" dirty="0">
              <a:solidFill>
                <a:schemeClr val="tx1"/>
              </a:solidFill>
            </a:rPr>
            <a:t>Maintain</a:t>
          </a:r>
        </a:p>
        <a:p>
          <a:r>
            <a:rPr lang="en-US" dirty="0">
              <a:solidFill>
                <a:schemeClr val="tx1"/>
              </a:solidFill>
            </a:rPr>
            <a:t>Support</a:t>
          </a:r>
        </a:p>
        <a:p>
          <a:r>
            <a:rPr lang="en-US" dirty="0">
              <a:solidFill>
                <a:schemeClr val="tx1"/>
              </a:solidFill>
            </a:rPr>
            <a:t>Celebrate</a:t>
          </a:r>
        </a:p>
      </dgm:t>
    </dgm:pt>
    <dgm:pt modelId="{97ADA098-16C3-4C1F-B284-1FD9297CBDBC}" type="parTrans" cxnId="{8B9AF1E2-FE24-4A30-BBBD-EFF196050281}">
      <dgm:prSet/>
      <dgm:spPr/>
      <dgm:t>
        <a:bodyPr/>
        <a:lstStyle/>
        <a:p>
          <a:endParaRPr lang="en-US"/>
        </a:p>
      </dgm:t>
    </dgm:pt>
    <dgm:pt modelId="{49551B66-E743-4369-8EB9-241610B46730}" type="sibTrans" cxnId="{8B9AF1E2-FE24-4A30-BBBD-EFF196050281}">
      <dgm:prSet/>
      <dgm:spPr/>
      <dgm:t>
        <a:bodyPr/>
        <a:lstStyle/>
        <a:p>
          <a:endParaRPr lang="en-US"/>
        </a:p>
      </dgm:t>
    </dgm:pt>
    <dgm:pt modelId="{A5FCA638-88E6-4D33-BF1C-B8D5C30092AA}" type="pres">
      <dgm:prSet presAssocID="{24160B3A-5F2F-45EF-A302-9B6C1CDFB5BF}" presName="compositeShape" presStyleCnt="0">
        <dgm:presLayoutVars>
          <dgm:chMax val="7"/>
          <dgm:dir/>
          <dgm:resizeHandles val="exact"/>
        </dgm:presLayoutVars>
      </dgm:prSet>
      <dgm:spPr/>
    </dgm:pt>
    <dgm:pt modelId="{08E74371-5743-4CF2-9DAA-80A8609EC11B}" type="pres">
      <dgm:prSet presAssocID="{24160B3A-5F2F-45EF-A302-9B6C1CDFB5BF}" presName="wedge1" presStyleLbl="node1" presStyleIdx="0" presStyleCnt="2"/>
      <dgm:spPr/>
    </dgm:pt>
    <dgm:pt modelId="{34F595B0-588D-406C-A999-078FFEE2126F}" type="pres">
      <dgm:prSet presAssocID="{24160B3A-5F2F-45EF-A302-9B6C1CDFB5BF}" presName="dummy1a" presStyleCnt="0"/>
      <dgm:spPr/>
    </dgm:pt>
    <dgm:pt modelId="{E8567A5C-9498-47FB-8F59-38F7A4E0FEA4}" type="pres">
      <dgm:prSet presAssocID="{24160B3A-5F2F-45EF-A302-9B6C1CDFB5BF}" presName="dummy1b" presStyleCnt="0"/>
      <dgm:spPr/>
    </dgm:pt>
    <dgm:pt modelId="{1F78F393-C3BC-45FA-943C-017F07CF8E6E}" type="pres">
      <dgm:prSet presAssocID="{24160B3A-5F2F-45EF-A302-9B6C1CDFB5BF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9899EAF-4DC9-4832-A138-D28C49609F97}" type="pres">
      <dgm:prSet presAssocID="{24160B3A-5F2F-45EF-A302-9B6C1CDFB5BF}" presName="wedge2" presStyleLbl="node1" presStyleIdx="1" presStyleCnt="2" custLinFactNeighborX="-197" custLinFactNeighborY="-223"/>
      <dgm:spPr/>
    </dgm:pt>
    <dgm:pt modelId="{F8C11526-6085-4B97-A769-C7085E442C47}" type="pres">
      <dgm:prSet presAssocID="{24160B3A-5F2F-45EF-A302-9B6C1CDFB5BF}" presName="dummy2a" presStyleCnt="0"/>
      <dgm:spPr/>
    </dgm:pt>
    <dgm:pt modelId="{27313999-AAF6-435F-9913-8F3BAEFB697A}" type="pres">
      <dgm:prSet presAssocID="{24160B3A-5F2F-45EF-A302-9B6C1CDFB5BF}" presName="dummy2b" presStyleCnt="0"/>
      <dgm:spPr/>
    </dgm:pt>
    <dgm:pt modelId="{80141F54-C158-4EDD-AD1C-F5138F7FBD30}" type="pres">
      <dgm:prSet presAssocID="{24160B3A-5F2F-45EF-A302-9B6C1CDFB5BF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1AA414B7-1972-4EB9-ABCD-3646C50E49E9}" type="pres">
      <dgm:prSet presAssocID="{2E13B8A9-81D2-4197-9D3E-F5883167B729}" presName="arrowWedge1" presStyleLbl="fgSibTrans2D1" presStyleIdx="0" presStyleCnt="2"/>
      <dgm:spPr/>
    </dgm:pt>
    <dgm:pt modelId="{2B29060D-8462-4A7C-AC99-8D1EB8A55830}" type="pres">
      <dgm:prSet presAssocID="{49551B66-E743-4369-8EB9-241610B46730}" presName="arrowWedge2" presStyleLbl="fgSibTrans2D1" presStyleIdx="1" presStyleCnt="2"/>
      <dgm:spPr/>
    </dgm:pt>
  </dgm:ptLst>
  <dgm:cxnLst>
    <dgm:cxn modelId="{C276C445-9F5B-4BB3-8E6D-B218427AE000}" type="presOf" srcId="{4F91837A-6F1B-4808-9CFB-1BBB4918FBBC}" destId="{1F78F393-C3BC-45FA-943C-017F07CF8E6E}" srcOrd="1" destOrd="0" presId="urn:microsoft.com/office/officeart/2005/8/layout/cycle8"/>
    <dgm:cxn modelId="{EF87E6DC-61FC-4C1F-B719-7B96299D5216}" type="presOf" srcId="{1561E576-4472-484C-B4A1-85C20C886703}" destId="{80141F54-C158-4EDD-AD1C-F5138F7FBD30}" srcOrd="1" destOrd="0" presId="urn:microsoft.com/office/officeart/2005/8/layout/cycle8"/>
    <dgm:cxn modelId="{E3FE0F7B-25F7-4DEC-B35E-6514E935411D}" srcId="{24160B3A-5F2F-45EF-A302-9B6C1CDFB5BF}" destId="{4F91837A-6F1B-4808-9CFB-1BBB4918FBBC}" srcOrd="0" destOrd="0" parTransId="{06021238-E126-4B83-9893-DB1F0209A1AB}" sibTransId="{2E13B8A9-81D2-4197-9D3E-F5883167B729}"/>
    <dgm:cxn modelId="{7E5A4BA9-3054-44F0-BD00-D402DBFC604D}" type="presOf" srcId="{24160B3A-5F2F-45EF-A302-9B6C1CDFB5BF}" destId="{A5FCA638-88E6-4D33-BF1C-B8D5C30092AA}" srcOrd="0" destOrd="0" presId="urn:microsoft.com/office/officeart/2005/8/layout/cycle8"/>
    <dgm:cxn modelId="{AFE8C296-AA62-41CB-A3BD-B9334DC91E7D}" type="presOf" srcId="{1561E576-4472-484C-B4A1-85C20C886703}" destId="{69899EAF-4DC9-4832-A138-D28C49609F97}" srcOrd="0" destOrd="0" presId="urn:microsoft.com/office/officeart/2005/8/layout/cycle8"/>
    <dgm:cxn modelId="{8B9AF1E2-FE24-4A30-BBBD-EFF196050281}" srcId="{24160B3A-5F2F-45EF-A302-9B6C1CDFB5BF}" destId="{1561E576-4472-484C-B4A1-85C20C886703}" srcOrd="1" destOrd="0" parTransId="{97ADA098-16C3-4C1F-B284-1FD9297CBDBC}" sibTransId="{49551B66-E743-4369-8EB9-241610B46730}"/>
    <dgm:cxn modelId="{A70E4B6A-0210-4647-A485-C49B684E62D5}" type="presOf" srcId="{4F91837A-6F1B-4808-9CFB-1BBB4918FBBC}" destId="{08E74371-5743-4CF2-9DAA-80A8609EC11B}" srcOrd="0" destOrd="0" presId="urn:microsoft.com/office/officeart/2005/8/layout/cycle8"/>
    <dgm:cxn modelId="{50B43F52-839E-4449-BE89-AA7B15228C21}" type="presParOf" srcId="{A5FCA638-88E6-4D33-BF1C-B8D5C30092AA}" destId="{08E74371-5743-4CF2-9DAA-80A8609EC11B}" srcOrd="0" destOrd="0" presId="urn:microsoft.com/office/officeart/2005/8/layout/cycle8"/>
    <dgm:cxn modelId="{C07E88EE-D06F-4F1B-BF6D-C8900D02F436}" type="presParOf" srcId="{A5FCA638-88E6-4D33-BF1C-B8D5C30092AA}" destId="{34F595B0-588D-406C-A999-078FFEE2126F}" srcOrd="1" destOrd="0" presId="urn:microsoft.com/office/officeart/2005/8/layout/cycle8"/>
    <dgm:cxn modelId="{EFE2741B-9C52-4D91-96BD-93C8442727C3}" type="presParOf" srcId="{A5FCA638-88E6-4D33-BF1C-B8D5C30092AA}" destId="{E8567A5C-9498-47FB-8F59-38F7A4E0FEA4}" srcOrd="2" destOrd="0" presId="urn:microsoft.com/office/officeart/2005/8/layout/cycle8"/>
    <dgm:cxn modelId="{E7046B9F-BF4C-41EE-A970-741059174762}" type="presParOf" srcId="{A5FCA638-88E6-4D33-BF1C-B8D5C30092AA}" destId="{1F78F393-C3BC-45FA-943C-017F07CF8E6E}" srcOrd="3" destOrd="0" presId="urn:microsoft.com/office/officeart/2005/8/layout/cycle8"/>
    <dgm:cxn modelId="{A174514F-2A2F-42AA-A91A-F6967523DC8E}" type="presParOf" srcId="{A5FCA638-88E6-4D33-BF1C-B8D5C30092AA}" destId="{69899EAF-4DC9-4832-A138-D28C49609F97}" srcOrd="4" destOrd="0" presId="urn:microsoft.com/office/officeart/2005/8/layout/cycle8"/>
    <dgm:cxn modelId="{EE38F371-3DB0-4F67-A6B9-62CE800558DA}" type="presParOf" srcId="{A5FCA638-88E6-4D33-BF1C-B8D5C30092AA}" destId="{F8C11526-6085-4B97-A769-C7085E442C47}" srcOrd="5" destOrd="0" presId="urn:microsoft.com/office/officeart/2005/8/layout/cycle8"/>
    <dgm:cxn modelId="{A163B703-6928-4037-B884-258FAD8B3F7A}" type="presParOf" srcId="{A5FCA638-88E6-4D33-BF1C-B8D5C30092AA}" destId="{27313999-AAF6-435F-9913-8F3BAEFB697A}" srcOrd="6" destOrd="0" presId="urn:microsoft.com/office/officeart/2005/8/layout/cycle8"/>
    <dgm:cxn modelId="{8CB8722D-9151-41FF-A282-C58E6BD4E304}" type="presParOf" srcId="{A5FCA638-88E6-4D33-BF1C-B8D5C30092AA}" destId="{80141F54-C158-4EDD-AD1C-F5138F7FBD30}" srcOrd="7" destOrd="0" presId="urn:microsoft.com/office/officeart/2005/8/layout/cycle8"/>
    <dgm:cxn modelId="{6D094589-7CF8-4269-8388-9602E2605D3C}" type="presParOf" srcId="{A5FCA638-88E6-4D33-BF1C-B8D5C30092AA}" destId="{1AA414B7-1972-4EB9-ABCD-3646C50E49E9}" srcOrd="8" destOrd="0" presId="urn:microsoft.com/office/officeart/2005/8/layout/cycle8"/>
    <dgm:cxn modelId="{3A21CCDD-D2E0-4C10-B98B-6DCD064205ED}" type="presParOf" srcId="{A5FCA638-88E6-4D33-BF1C-B8D5C30092AA}" destId="{2B29060D-8462-4A7C-AC99-8D1EB8A55830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74371-5743-4CF2-9DAA-80A8609EC11B}">
      <dsp:nvSpPr>
        <dsp:cNvPr id="0" name=""/>
        <dsp:cNvSpPr/>
      </dsp:nvSpPr>
      <dsp:spPr>
        <a:xfrm>
          <a:off x="2299389" y="419808"/>
          <a:ext cx="4596990" cy="4596990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Break habits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Inform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Trigger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Trial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Reward</a:t>
          </a:r>
        </a:p>
      </dsp:txBody>
      <dsp:txXfrm>
        <a:off x="4811316" y="1623782"/>
        <a:ext cx="1641782" cy="2189043"/>
      </dsp:txXfrm>
    </dsp:sp>
    <dsp:sp modelId="{69899EAF-4DC9-4832-A138-D28C49609F97}">
      <dsp:nvSpPr>
        <dsp:cNvPr id="0" name=""/>
        <dsp:cNvSpPr/>
      </dsp:nvSpPr>
      <dsp:spPr>
        <a:xfrm>
          <a:off x="2071429" y="409557"/>
          <a:ext cx="4596990" cy="459699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Make habits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Reinforce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Maintain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Support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Celebrate</a:t>
          </a:r>
        </a:p>
      </dsp:txBody>
      <dsp:txXfrm>
        <a:off x="2514710" y="1613531"/>
        <a:ext cx="1641782" cy="2189043"/>
      </dsp:txXfrm>
    </dsp:sp>
    <dsp:sp modelId="{1AA414B7-1972-4EB9-ABCD-3646C50E49E9}">
      <dsp:nvSpPr>
        <dsp:cNvPr id="0" name=""/>
        <dsp:cNvSpPr/>
      </dsp:nvSpPr>
      <dsp:spPr>
        <a:xfrm>
          <a:off x="2014814" y="135233"/>
          <a:ext cx="5166141" cy="5166141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29060D-8462-4A7C-AC99-8D1EB8A55830}">
      <dsp:nvSpPr>
        <dsp:cNvPr id="0" name=""/>
        <dsp:cNvSpPr/>
      </dsp:nvSpPr>
      <dsp:spPr>
        <a:xfrm>
          <a:off x="1786853" y="124981"/>
          <a:ext cx="5166141" cy="5166141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74371-5743-4CF2-9DAA-80A8609EC11B}">
      <dsp:nvSpPr>
        <dsp:cNvPr id="0" name=""/>
        <dsp:cNvSpPr/>
      </dsp:nvSpPr>
      <dsp:spPr>
        <a:xfrm>
          <a:off x="2299389" y="419808"/>
          <a:ext cx="4596990" cy="4596990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Break habits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Inform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Trigger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Trial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Reward</a:t>
          </a:r>
        </a:p>
      </dsp:txBody>
      <dsp:txXfrm>
        <a:off x="4811316" y="1623782"/>
        <a:ext cx="1641782" cy="2189043"/>
      </dsp:txXfrm>
    </dsp:sp>
    <dsp:sp modelId="{69899EAF-4DC9-4832-A138-D28C49609F97}">
      <dsp:nvSpPr>
        <dsp:cNvPr id="0" name=""/>
        <dsp:cNvSpPr/>
      </dsp:nvSpPr>
      <dsp:spPr>
        <a:xfrm>
          <a:off x="2071429" y="409557"/>
          <a:ext cx="4596990" cy="459699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Make habits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Reinforce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Maintain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Support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Celebrate</a:t>
          </a:r>
        </a:p>
      </dsp:txBody>
      <dsp:txXfrm>
        <a:off x="2514710" y="1613531"/>
        <a:ext cx="1641782" cy="2189043"/>
      </dsp:txXfrm>
    </dsp:sp>
    <dsp:sp modelId="{1AA414B7-1972-4EB9-ABCD-3646C50E49E9}">
      <dsp:nvSpPr>
        <dsp:cNvPr id="0" name=""/>
        <dsp:cNvSpPr/>
      </dsp:nvSpPr>
      <dsp:spPr>
        <a:xfrm>
          <a:off x="2014814" y="135233"/>
          <a:ext cx="5166141" cy="5166141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29060D-8462-4A7C-AC99-8D1EB8A55830}">
      <dsp:nvSpPr>
        <dsp:cNvPr id="0" name=""/>
        <dsp:cNvSpPr/>
      </dsp:nvSpPr>
      <dsp:spPr>
        <a:xfrm>
          <a:off x="1786853" y="124981"/>
          <a:ext cx="5166141" cy="5166141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45CFC-EC62-4465-8CE9-3F9D6FD22A74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B274F-61B2-4322-8A9B-1556C5D5F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4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B274F-61B2-4322-8A9B-1556C5D5FB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5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B274F-61B2-4322-8A9B-1556C5D5FB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997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B274F-61B2-4322-8A9B-1556C5D5FB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96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89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7038" y="1079500"/>
            <a:ext cx="2019300" cy="49101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1079500"/>
            <a:ext cx="5905500" cy="49101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BA6DD3-9F7B-49C9-89D7-F8827902AB1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365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21EB76-E7F1-4188-B7B6-9B8C3051A122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43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079500"/>
            <a:ext cx="8400802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98638"/>
            <a:ext cx="8400802" cy="4191000"/>
          </a:xfrm>
        </p:spPr>
        <p:txBody>
          <a:bodyPr/>
          <a:lstStyle>
            <a:lvl1pPr>
              <a:buClr>
                <a:srgbClr val="234781"/>
              </a:buClr>
              <a:buSzPct val="110000"/>
              <a:buFont typeface="Arial" panose="020B0604020202020204" pitchFamily="34" charset="0"/>
              <a:buChar char="•"/>
              <a:defRPr/>
            </a:lvl1pPr>
            <a:lvl2pPr>
              <a:buClr>
                <a:srgbClr val="234781"/>
              </a:buClr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2501E5-9594-42CF-AE9C-38B28EB41AA9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5" name="Fußzeilenplatzhalter 3"/>
          <p:cNvSpPr txBox="1">
            <a:spLocks noGrp="1"/>
          </p:cNvSpPr>
          <p:nvPr userDrawn="1"/>
        </p:nvSpPr>
        <p:spPr bwMode="auto">
          <a:xfrm>
            <a:off x="2176604" y="6381328"/>
            <a:ext cx="402237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de-DE" altLang="de-DE" sz="1000" b="1" dirty="0">
                <a:solidFill>
                  <a:srgbClr val="FFFFFF"/>
                </a:solidFill>
                <a:latin typeface="Calibri" panose="020F0502020204030204" pitchFamily="34" charset="0"/>
                <a:ea typeface="MS PGothic" pitchFamily="34" charset="-128"/>
              </a:rPr>
              <a:t>Organisation  |  Location | Date</a:t>
            </a:r>
          </a:p>
          <a:p>
            <a:pPr eaLnBrk="0" hangingPunct="0"/>
            <a:endParaRPr lang="de-DE" altLang="de-DE" sz="1000" b="1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16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F02516-BA8C-4833-B5BA-5626204986AD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02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798638"/>
            <a:ext cx="3962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33938" y="1798638"/>
            <a:ext cx="3962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82A721-0CB6-4338-B96F-222938E1EF47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23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6713FD-B159-48A5-9FAE-9F8684203698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3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730E73-F1AB-419C-898F-90F620F4A9ED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51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1F71D8-57D3-474A-A2D7-74EA8A1C9B7F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16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28747-7857-4937-8D22-9E43EB3D0ED0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47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7038" y="1079500"/>
            <a:ext cx="2019300" cy="49101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1079500"/>
            <a:ext cx="5905500" cy="49101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BA6DD3-9F7B-49C9-89D7-F8827902AB1A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4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21EB76-E7F1-4188-B7B6-9B8C3051A12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573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079500"/>
            <a:ext cx="8400802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98638"/>
            <a:ext cx="8400802" cy="4191000"/>
          </a:xfrm>
        </p:spPr>
        <p:txBody>
          <a:bodyPr/>
          <a:lstStyle>
            <a:lvl1pPr>
              <a:buClr>
                <a:srgbClr val="234781"/>
              </a:buClr>
              <a:buSzPct val="110000"/>
              <a:buFont typeface="Arial" panose="020B0604020202020204" pitchFamily="34" charset="0"/>
              <a:buChar char="•"/>
              <a:defRPr/>
            </a:lvl1pPr>
            <a:lvl2pPr>
              <a:buClr>
                <a:srgbClr val="234781"/>
              </a:buClr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2501E5-9594-42CF-AE9C-38B28EB41AA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5" name="Fußzeilenplatzhalter 3"/>
          <p:cNvSpPr txBox="1">
            <a:spLocks noGrp="1"/>
          </p:cNvSpPr>
          <p:nvPr userDrawn="1"/>
        </p:nvSpPr>
        <p:spPr bwMode="auto">
          <a:xfrm>
            <a:off x="2168154" y="6381328"/>
            <a:ext cx="402237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de-DE" altLang="de-DE" sz="1000" b="1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ECF  |  Brussels | 2017 </a:t>
            </a:r>
          </a:p>
          <a:p>
            <a:pPr eaLnBrk="0" hangingPunct="0"/>
            <a:endParaRPr lang="de-DE" altLang="de-DE" sz="1000" b="1" dirty="0">
              <a:latin typeface="Calibri" panose="020F050202020403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098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F02516-BA8C-4833-B5BA-5626204986A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495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798638"/>
            <a:ext cx="3962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33938" y="1798638"/>
            <a:ext cx="3962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82A721-0CB6-4338-B96F-222938E1EF4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564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6713FD-B159-48A5-9FAE-9F868420369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340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730E73-F1AB-419C-898F-90F620F4A9E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697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1F71D8-57D3-474A-A2D7-74EA8A1C9B7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538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28747-7857-4937-8D22-9E43EB3D0ED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380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I:\Mobilitaetsmanagement_A-M\B2W\04_Grafiken_Bilder\Deckblatt_qu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16" y="0"/>
            <a:ext cx="9179316" cy="68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18E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9" name="Picture 13" descr="I:\Mobilitaetsmanagement_A-M\B2W\04_Grafiken_Bilder\Fußzeile_ppt_quer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" y="6119878"/>
            <a:ext cx="9141274" cy="7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0795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5018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98638"/>
            <a:ext cx="8077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645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56234" y="6226758"/>
            <a:ext cx="5143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404D1D-A546-49CA-BEB3-510B7FD8CD24}" type="slidenum">
              <a:rPr lang="de-DE" altLang="de-DE" smtClean="0"/>
              <a:pPr>
                <a:defRPr/>
              </a:pPr>
              <a:t>‹#›</a:t>
            </a:fld>
            <a:endParaRPr lang="de-DE" altLang="de-DE" dirty="0"/>
          </a:p>
        </p:txBody>
      </p:sp>
      <p:pic>
        <p:nvPicPr>
          <p:cNvPr id="50191" name="Picture 15" descr="I:\Mobilitaetsmanagement_A-M\B2W\04_Grafiken_Bilder\Kopfzeile_ppt_quer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" y="-27384"/>
            <a:ext cx="9144000" cy="8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70" r:id="rId6"/>
    <p:sldLayoutId id="2147483671" r:id="rId7"/>
    <p:sldLayoutId id="2147483672" r:id="rId8"/>
    <p:sldLayoutId id="2147483673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Cambria" panose="0204050305040603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18E"/>
        </a:buClr>
        <a:buSzPct val="110000"/>
        <a:buChar char="•"/>
        <a:defRPr sz="20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9" name="Picture 13" descr="I:\Mobilitaetsmanagement_A-M\B2W\04_Grafiken_Bilder\Fußzeile_ppt_quer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" y="6119878"/>
            <a:ext cx="9141274" cy="7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0795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5018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98638"/>
            <a:ext cx="8077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645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56234" y="6226758"/>
            <a:ext cx="5143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404D1D-A546-49CA-BEB3-510B7FD8CD24}" type="slidenum">
              <a:rPr lang="de-DE" altLang="de-D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altLang="de-DE" dirty="0">
              <a:solidFill>
                <a:srgbClr val="FFFFFF"/>
              </a:solidFill>
            </a:endParaRPr>
          </a:p>
        </p:txBody>
      </p:sp>
      <p:pic>
        <p:nvPicPr>
          <p:cNvPr id="50191" name="Picture 15" descr="I:\Mobilitaetsmanagement_A-M\B2W\04_Grafiken_Bilder\Kopfzeile_ppt_quer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" y="-27384"/>
            <a:ext cx="9144000" cy="8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8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Cambria" panose="0204050305040603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618E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18E"/>
        </a:buClr>
        <a:buSzPct val="110000"/>
        <a:buChar char="•"/>
        <a:defRPr sz="20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15717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Kevin Mayne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Brussels, 20 February 2017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56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400802" cy="609600"/>
          </a:xfrm>
        </p:spPr>
        <p:txBody>
          <a:bodyPr/>
          <a:lstStyle/>
          <a:p>
            <a:r>
              <a:rPr lang="de-DE" dirty="0"/>
              <a:t>Our project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00802" cy="4191000"/>
          </a:xfrm>
        </p:spPr>
        <p:txBody>
          <a:bodyPr/>
          <a:lstStyle/>
          <a:p>
            <a:r>
              <a:rPr lang="en-US" sz="3200" dirty="0"/>
              <a:t>Bike2work</a:t>
            </a:r>
            <a:r>
              <a:rPr lang="en-US" sz="3200" b="1" dirty="0">
                <a:ea typeface="+mn-ea"/>
                <a:cs typeface="+mn-cs"/>
              </a:rPr>
              <a:t> </a:t>
            </a:r>
            <a:r>
              <a:rPr lang="en-US" sz="3200" dirty="0"/>
              <a:t>– the project</a:t>
            </a:r>
          </a:p>
          <a:p>
            <a:r>
              <a:rPr lang="en-US" sz="3200" b="1" dirty="0">
                <a:ea typeface="+mn-ea"/>
                <a:cs typeface="+mn-cs"/>
              </a:rPr>
              <a:t>Benefits</a:t>
            </a:r>
          </a:p>
          <a:p>
            <a:r>
              <a:rPr lang="en-US" sz="3200" dirty="0"/>
              <a:t>Approach</a:t>
            </a:r>
          </a:p>
          <a:p>
            <a:r>
              <a:rPr lang="en-US" sz="3200" dirty="0"/>
              <a:t>Outcomes</a:t>
            </a:r>
          </a:p>
          <a:p>
            <a:endParaRPr lang="en-US" sz="3200" b="1" dirty="0">
              <a:ea typeface="+mn-ea"/>
              <a:cs typeface="+mn-cs"/>
            </a:endParaRPr>
          </a:p>
          <a:p>
            <a:endParaRPr lang="en-US" sz="32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6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19672" y="764704"/>
          <a:ext cx="897686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400802" cy="609600"/>
          </a:xfrm>
        </p:spPr>
        <p:txBody>
          <a:bodyPr/>
          <a:lstStyle/>
          <a:p>
            <a:r>
              <a:rPr lang="de-DE" dirty="0"/>
              <a:t>Best practice in</a:t>
            </a:r>
            <a:br>
              <a:rPr lang="de-DE" dirty="0"/>
            </a:br>
            <a:r>
              <a:rPr lang="de-DE" dirty="0"/>
              <a:t>behaviour change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2370845"/>
            <a:ext cx="3600400" cy="415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234781"/>
              </a:buClr>
              <a:buSzPct val="11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234781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600" kern="0" dirty="0"/>
              <a:t>Bike2work campaigns</a:t>
            </a:r>
            <a:endParaRPr lang="en-US" sz="3200" kern="0" dirty="0"/>
          </a:p>
          <a:p>
            <a:r>
              <a:rPr lang="en-US" sz="3600" kern="0" dirty="0"/>
              <a:t>Cycle friendly employers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7732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750381"/>
            <a:ext cx="3241313" cy="2457768"/>
          </a:xfrm>
          <a:prstGeom prst="rect">
            <a:avLst/>
          </a:prstGeom>
        </p:spPr>
      </p:pic>
      <p:pic>
        <p:nvPicPr>
          <p:cNvPr id="1026" name="Picture 2" descr="Mit dem Rad zur Arbei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17" y="732684"/>
            <a:ext cx="3263766" cy="24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yneK.ECF\AppData\Local\Microsoft\Windows\Temporary Internet Files\Content.Outlook\QCMVA2DE\VINCENZO.NIBALI_per_FIAB_16.SETT2016_Giornata_Nazionale_BikeToWork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5043"/>
            <a:ext cx="4211960" cy="29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t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5040"/>
            <a:ext cx="5256584" cy="29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imgur.com/qCzT32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61" y="732685"/>
            <a:ext cx="2698839" cy="244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1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86186">
            <a:off x="206984" y="3124161"/>
            <a:ext cx="3786315" cy="283172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24" y="1022122"/>
            <a:ext cx="4810473" cy="495840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022122"/>
            <a:ext cx="3409209" cy="609600"/>
          </a:xfrm>
        </p:spPr>
        <p:txBody>
          <a:bodyPr/>
          <a:lstStyle/>
          <a:p>
            <a:r>
              <a:rPr lang="en-US" dirty="0"/>
              <a:t>Towards an EU – wide standard</a:t>
            </a:r>
            <a:br>
              <a:rPr lang="en-GB" dirty="0"/>
            </a:br>
            <a:r>
              <a:rPr lang="en-US" dirty="0"/>
              <a:t>“Cycle Friendly Employer”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028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34737"/>
            <a:ext cx="8400802" cy="609600"/>
          </a:xfrm>
        </p:spPr>
        <p:txBody>
          <a:bodyPr/>
          <a:lstStyle/>
          <a:p>
            <a:r>
              <a:rPr lang="en-US" dirty="0"/>
              <a:t>Responding to new opportunities – since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44337"/>
            <a:ext cx="5472608" cy="4191000"/>
          </a:xfrm>
        </p:spPr>
        <p:txBody>
          <a:bodyPr/>
          <a:lstStyle/>
          <a:p>
            <a:r>
              <a:rPr lang="en-US" dirty="0"/>
              <a:t>E-bike market takes off</a:t>
            </a:r>
          </a:p>
          <a:p>
            <a:pPr lvl="1"/>
            <a:r>
              <a:rPr lang="en-US" dirty="0"/>
              <a:t>E-bikes – Market grows over 1 million pa</a:t>
            </a:r>
          </a:p>
          <a:p>
            <a:pPr lvl="1"/>
            <a:r>
              <a:rPr lang="en-US" dirty="0"/>
              <a:t>E-bikes – Speed </a:t>
            </a:r>
            <a:r>
              <a:rPr lang="en-US" dirty="0" err="1"/>
              <a:t>pedelec</a:t>
            </a:r>
            <a:r>
              <a:rPr lang="en-US" dirty="0"/>
              <a:t> type approval 2017</a:t>
            </a:r>
          </a:p>
          <a:p>
            <a:r>
              <a:rPr lang="en-US" dirty="0"/>
              <a:t>Phone apps become Big Data and ITS</a:t>
            </a:r>
          </a:p>
          <a:p>
            <a:pPr lvl="1"/>
            <a:r>
              <a:rPr lang="en-US" dirty="0"/>
              <a:t>Digital Economy</a:t>
            </a:r>
          </a:p>
          <a:p>
            <a:pPr lvl="1"/>
            <a:r>
              <a:rPr lang="en-US" dirty="0"/>
              <a:t>Smart Cities</a:t>
            </a:r>
          </a:p>
          <a:p>
            <a:pPr lvl="1"/>
            <a:r>
              <a:rPr lang="en-US" dirty="0"/>
              <a:t>ITS and CITS</a:t>
            </a:r>
          </a:p>
          <a:p>
            <a:r>
              <a:rPr lang="en-US" dirty="0"/>
              <a:t>Ending the fiscal promotion of company cars becomes mainstream policy</a:t>
            </a:r>
          </a:p>
          <a:p>
            <a:pPr lvl="1"/>
            <a:r>
              <a:rPr lang="en-US" dirty="0"/>
              <a:t>OECD/EU recommendations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51" t="12182" r="43700" b="16384"/>
          <a:stretch/>
        </p:blipFill>
        <p:spPr>
          <a:xfrm rot="1476279">
            <a:off x="5384338" y="2175766"/>
            <a:ext cx="3814309" cy="32421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56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400802" cy="609600"/>
          </a:xfrm>
        </p:spPr>
        <p:txBody>
          <a:bodyPr/>
          <a:lstStyle/>
          <a:p>
            <a:r>
              <a:rPr lang="de-DE" dirty="0"/>
              <a:t>Our project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00802" cy="4191000"/>
          </a:xfrm>
        </p:spPr>
        <p:txBody>
          <a:bodyPr/>
          <a:lstStyle/>
          <a:p>
            <a:r>
              <a:rPr lang="en-US" sz="3200" dirty="0"/>
              <a:t>Bike2work</a:t>
            </a:r>
            <a:r>
              <a:rPr lang="en-US" sz="3200" b="1" dirty="0">
                <a:ea typeface="+mn-ea"/>
                <a:cs typeface="+mn-cs"/>
              </a:rPr>
              <a:t> </a:t>
            </a:r>
            <a:r>
              <a:rPr lang="en-US" sz="3200" dirty="0"/>
              <a:t>– the project</a:t>
            </a:r>
          </a:p>
          <a:p>
            <a:r>
              <a:rPr lang="en-US" sz="3200" b="1" dirty="0">
                <a:ea typeface="+mn-ea"/>
                <a:cs typeface="+mn-cs"/>
              </a:rPr>
              <a:t>Benefits</a:t>
            </a:r>
          </a:p>
          <a:p>
            <a:r>
              <a:rPr lang="en-US" sz="3200" dirty="0"/>
              <a:t>Approach</a:t>
            </a:r>
          </a:p>
          <a:p>
            <a:r>
              <a:rPr lang="en-US" sz="3200" dirty="0"/>
              <a:t>Outcomes</a:t>
            </a:r>
          </a:p>
          <a:p>
            <a:endParaRPr lang="en-US" sz="3200" b="1" dirty="0">
              <a:ea typeface="+mn-ea"/>
              <a:cs typeface="+mn-cs"/>
            </a:endParaRPr>
          </a:p>
          <a:p>
            <a:endParaRPr lang="en-US" sz="32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01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53" y="692696"/>
            <a:ext cx="7878567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73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400802" cy="609600"/>
          </a:xfrm>
        </p:spPr>
        <p:txBody>
          <a:bodyPr/>
          <a:lstStyle/>
          <a:p>
            <a:r>
              <a:rPr lang="de-DE" dirty="0"/>
              <a:t>Our project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00802" cy="4191000"/>
          </a:xfrm>
        </p:spPr>
        <p:txBody>
          <a:bodyPr/>
          <a:lstStyle/>
          <a:p>
            <a:r>
              <a:rPr lang="en-US" sz="3200" dirty="0"/>
              <a:t>Bike2work</a:t>
            </a:r>
            <a:r>
              <a:rPr lang="en-US" sz="3200" b="1" dirty="0">
                <a:ea typeface="+mn-ea"/>
                <a:cs typeface="+mn-cs"/>
              </a:rPr>
              <a:t> </a:t>
            </a:r>
            <a:r>
              <a:rPr lang="en-US" sz="3200" dirty="0"/>
              <a:t>– the project</a:t>
            </a:r>
          </a:p>
          <a:p>
            <a:r>
              <a:rPr lang="en-US" sz="3200" b="1" dirty="0">
                <a:ea typeface="+mn-ea"/>
                <a:cs typeface="+mn-cs"/>
              </a:rPr>
              <a:t>Benefits</a:t>
            </a:r>
          </a:p>
          <a:p>
            <a:r>
              <a:rPr lang="en-US" sz="3200" dirty="0"/>
              <a:t>Approach</a:t>
            </a:r>
          </a:p>
          <a:p>
            <a:r>
              <a:rPr lang="en-US" sz="3200" dirty="0"/>
              <a:t>Outcomes</a:t>
            </a:r>
          </a:p>
          <a:p>
            <a:endParaRPr lang="en-US" sz="3200" dirty="0"/>
          </a:p>
          <a:p>
            <a:r>
              <a:rPr lang="en-US" sz="3200" dirty="0"/>
              <a:t>And “thank you”</a:t>
            </a:r>
          </a:p>
          <a:p>
            <a:endParaRPr lang="en-US" sz="3200" b="1" dirty="0">
              <a:ea typeface="+mn-ea"/>
              <a:cs typeface="+mn-cs"/>
            </a:endParaRPr>
          </a:p>
          <a:p>
            <a:endParaRPr lang="en-US" sz="32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422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15717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Kevin Mayne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Brussels, 20 February 2017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580112" y="2492896"/>
            <a:ext cx="345638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www.bike2work-project.eu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@eubike2work</a:t>
            </a:r>
            <a:endParaRPr kumimoji="0" lang="en-US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06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400802" cy="609600"/>
          </a:xfrm>
        </p:spPr>
        <p:txBody>
          <a:bodyPr/>
          <a:lstStyle/>
          <a:p>
            <a:r>
              <a:rPr lang="de-DE" dirty="0"/>
              <a:t>Our project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00802" cy="4191000"/>
          </a:xfrm>
        </p:spPr>
        <p:txBody>
          <a:bodyPr/>
          <a:lstStyle/>
          <a:p>
            <a:r>
              <a:rPr lang="en-US" sz="3200" dirty="0"/>
              <a:t>Bike2work</a:t>
            </a:r>
            <a:r>
              <a:rPr lang="en-US" sz="3200" b="1" dirty="0">
                <a:ea typeface="+mn-ea"/>
                <a:cs typeface="+mn-cs"/>
              </a:rPr>
              <a:t> </a:t>
            </a:r>
            <a:r>
              <a:rPr lang="en-US" sz="3200" dirty="0"/>
              <a:t>– the project</a:t>
            </a:r>
          </a:p>
          <a:p>
            <a:r>
              <a:rPr lang="en-US" sz="3200" b="1" dirty="0">
                <a:ea typeface="+mn-ea"/>
                <a:cs typeface="+mn-cs"/>
              </a:rPr>
              <a:t>Benefits</a:t>
            </a:r>
          </a:p>
          <a:p>
            <a:r>
              <a:rPr lang="en-US" sz="3200" dirty="0"/>
              <a:t>Approach</a:t>
            </a:r>
          </a:p>
          <a:p>
            <a:r>
              <a:rPr lang="en-US" sz="3200" dirty="0"/>
              <a:t>Outcomes</a:t>
            </a:r>
          </a:p>
          <a:p>
            <a:endParaRPr lang="en-US" sz="3200" b="1" dirty="0">
              <a:ea typeface="+mn-ea"/>
              <a:cs typeface="+mn-cs"/>
            </a:endParaRPr>
          </a:p>
          <a:p>
            <a:endParaRPr lang="en-US" sz="32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14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188938"/>
              </p:ext>
            </p:extLst>
          </p:nvPr>
        </p:nvGraphicFramePr>
        <p:xfrm>
          <a:off x="1619672" y="764704"/>
          <a:ext cx="897686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400802" cy="609600"/>
          </a:xfrm>
        </p:spPr>
        <p:txBody>
          <a:bodyPr/>
          <a:lstStyle/>
          <a:p>
            <a:r>
              <a:rPr lang="de-DE" dirty="0"/>
              <a:t>Best practice in</a:t>
            </a:r>
            <a:br>
              <a:rPr lang="de-DE" dirty="0"/>
            </a:br>
            <a:r>
              <a:rPr lang="de-DE" dirty="0"/>
              <a:t>behaviour change</a:t>
            </a:r>
          </a:p>
        </p:txBody>
      </p:sp>
    </p:spTree>
    <p:extLst>
      <p:ext uri="{BB962C8B-B14F-4D97-AF65-F5344CB8AC3E}">
        <p14:creationId xmlns:p14="http://schemas.microsoft.com/office/powerpoint/2010/main" val="314263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Funded by Intelligent Energy Europe</a:t>
            </a:r>
          </a:p>
          <a:p>
            <a:r>
              <a:rPr lang="en-US" dirty="0"/>
              <a:t>Project value € 1.8 Million</a:t>
            </a:r>
          </a:p>
          <a:p>
            <a:r>
              <a:rPr lang="en-US" dirty="0"/>
              <a:t>13 full partners, 1 associated partner</a:t>
            </a:r>
          </a:p>
          <a:p>
            <a:endParaRPr lang="en-US" dirty="0"/>
          </a:p>
          <a:p>
            <a:r>
              <a:rPr lang="en-US" dirty="0"/>
              <a:t>Policy Outcomes:</a:t>
            </a:r>
          </a:p>
          <a:p>
            <a:r>
              <a:rPr lang="de-DE" dirty="0"/>
              <a:t>Public - private collaboration (SMEs included)</a:t>
            </a:r>
          </a:p>
          <a:p>
            <a:r>
              <a:rPr lang="de-DE" dirty="0"/>
              <a:t>81,000 new cyclists created at a cost of €222 each</a:t>
            </a:r>
          </a:p>
          <a:p>
            <a:r>
              <a:rPr lang="de-DE" dirty="0"/>
              <a:t>Prove behaviour change methodologies</a:t>
            </a:r>
          </a:p>
          <a:p>
            <a:r>
              <a:rPr lang="de-DE" dirty="0"/>
              <a:t>Energy and CO2 savings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9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400802" cy="609600"/>
          </a:xfrm>
        </p:spPr>
        <p:txBody>
          <a:bodyPr/>
          <a:lstStyle/>
          <a:p>
            <a:r>
              <a:rPr lang="en-US" dirty="0"/>
              <a:t>The consortium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928866"/>
              </p:ext>
            </p:extLst>
          </p:nvPr>
        </p:nvGraphicFramePr>
        <p:xfrm>
          <a:off x="251520" y="1517806"/>
          <a:ext cx="8544818" cy="4604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8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6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BE</a:t>
                      </a:r>
                      <a:endParaRPr lang="en-GB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European Cyclists’ Federation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</a:rPr>
                        <a:t>ECF</a:t>
                      </a:r>
                      <a:endParaRPr lang="en-GB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AT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</a:rPr>
                        <a:t>Austrian Mobility Research</a:t>
                      </a:r>
                      <a:endParaRPr lang="en-GB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FGM-AMOR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UK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Cyclists’ Touring Club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CTC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DE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German Cyclists' Federation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ADFC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SI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Urban Planning Institute of the Republic of Slovenia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UIRS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MT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Paragon Limited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Paragon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BG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Bulgarian Cycling Association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BCA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FR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Nantes Metropole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NMCU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IT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err="1">
                          <a:effectLst/>
                          <a:latin typeface="Arial"/>
                        </a:rPr>
                        <a:t>Finproject</a:t>
                      </a:r>
                      <a:endParaRPr lang="en-GB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err="1">
                          <a:effectLst/>
                          <a:latin typeface="Arial"/>
                        </a:rPr>
                        <a:t>Finproject</a:t>
                      </a:r>
                      <a:endParaRPr lang="en-GB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HR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Cyclists' Union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SinBic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RO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Green Revolution Association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AGR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IT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Italian Federation Friends of Bicycle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FIAB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NL</a:t>
                      </a:r>
                      <a:endParaRPr lang="en-GB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</a:rPr>
                        <a:t>Fietsersbond</a:t>
                      </a:r>
                      <a:endParaRPr lang="en-GB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</a:rPr>
                        <a:t>Fietsersbond</a:t>
                      </a:r>
                      <a:endParaRPr lang="en-GB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483" marR="7483" marT="748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Arial"/>
                        </a:rPr>
                        <a:t>DK</a:t>
                      </a: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effectLst/>
                          <a:latin typeface="Arial"/>
                        </a:rPr>
                        <a:t>Danish Cyclists’ Federation</a:t>
                      </a:r>
                    </a:p>
                  </a:txBody>
                  <a:tcPr marL="7483" marR="7483" marT="7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effectLst/>
                          <a:latin typeface="Arial"/>
                        </a:rPr>
                        <a:t>DCF</a:t>
                      </a:r>
                    </a:p>
                  </a:txBody>
                  <a:tcPr marL="7483" marR="7483" marT="7483" marB="0" anchor="ctr"/>
                </a:tc>
                <a:extLst>
                  <a:ext uri="{0D108BD9-81ED-4DB2-BD59-A6C34878D82A}">
                    <a16:rowId xmlns:a16="http://schemas.microsoft.com/office/drawing/2014/main" val="2052744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60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Bike2work – stated objectives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FF0000"/>
                </a:solidFill>
              </a:rPr>
              <a:t>To create a modal shift from car to bike </a:t>
            </a:r>
            <a:r>
              <a:rPr lang="en-GB" dirty="0"/>
              <a:t>by increasing the number of participants in Bike-to-work campaigns, extending the coverage of ongoing Bike-to-work campaigns and introducing new promotional methods</a:t>
            </a:r>
          </a:p>
          <a:p>
            <a:pPr lvl="0"/>
            <a:r>
              <a:rPr lang="en-GB" dirty="0"/>
              <a:t>To increase numbers of employers acting as bicycle-friendly employers and use this to </a:t>
            </a:r>
            <a:r>
              <a:rPr lang="en-GB" dirty="0">
                <a:solidFill>
                  <a:srgbClr val="FF0000"/>
                </a:solidFill>
              </a:rPr>
              <a:t>engage a wider group of employers </a:t>
            </a:r>
            <a:r>
              <a:rPr lang="en-GB" dirty="0"/>
              <a:t>in energy efficiency and employee health actions, especially SMEs.</a:t>
            </a:r>
          </a:p>
          <a:p>
            <a:pPr lvl="0"/>
            <a:r>
              <a:rPr lang="en-GB" dirty="0"/>
              <a:t>To </a:t>
            </a:r>
            <a:r>
              <a:rPr lang="en-GB" dirty="0">
                <a:solidFill>
                  <a:srgbClr val="FF0000"/>
                </a:solidFill>
              </a:rPr>
              <a:t>increase the number of key actors involved </a:t>
            </a:r>
            <a:r>
              <a:rPr lang="en-GB" dirty="0"/>
              <a:t>and to deepen their involvement and commitment.</a:t>
            </a:r>
          </a:p>
          <a:p>
            <a:pPr marL="0" lvl="1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36601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400802" cy="609600"/>
          </a:xfrm>
        </p:spPr>
        <p:txBody>
          <a:bodyPr/>
          <a:lstStyle/>
          <a:p>
            <a:r>
              <a:rPr lang="de-DE" dirty="0"/>
              <a:t>Our project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00802" cy="4191000"/>
          </a:xfrm>
        </p:spPr>
        <p:txBody>
          <a:bodyPr/>
          <a:lstStyle/>
          <a:p>
            <a:r>
              <a:rPr lang="en-US" sz="3200" dirty="0"/>
              <a:t>Bike2work</a:t>
            </a:r>
            <a:r>
              <a:rPr lang="en-US" sz="3200" b="1" dirty="0">
                <a:ea typeface="+mn-ea"/>
                <a:cs typeface="+mn-cs"/>
              </a:rPr>
              <a:t> </a:t>
            </a:r>
            <a:r>
              <a:rPr lang="en-US" sz="3200" dirty="0"/>
              <a:t>– the project</a:t>
            </a:r>
          </a:p>
          <a:p>
            <a:r>
              <a:rPr lang="en-US" sz="3200" b="1" dirty="0">
                <a:ea typeface="+mn-ea"/>
                <a:cs typeface="+mn-cs"/>
              </a:rPr>
              <a:t>Benefits</a:t>
            </a:r>
          </a:p>
          <a:p>
            <a:r>
              <a:rPr lang="en-US" sz="3200" dirty="0"/>
              <a:t>Approach</a:t>
            </a:r>
          </a:p>
          <a:p>
            <a:r>
              <a:rPr lang="en-US" sz="3200" dirty="0"/>
              <a:t>Outcomes</a:t>
            </a:r>
          </a:p>
          <a:p>
            <a:endParaRPr lang="en-US" sz="3200" b="1" dirty="0">
              <a:ea typeface="+mn-ea"/>
              <a:cs typeface="+mn-cs"/>
            </a:endParaRPr>
          </a:p>
          <a:p>
            <a:endParaRPr lang="en-US" sz="32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55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8258" y="90872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18E"/>
                </a:solidFill>
                <a:latin typeface="Cambria" panose="02040503050406030204" pitchFamily="18" charset="0"/>
                <a:ea typeface="+mj-ea"/>
                <a:cs typeface="+mj-cs"/>
              </a:rPr>
              <a:t>Good for employers because….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98638"/>
            <a:ext cx="3744416" cy="36465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Employees</a:t>
            </a:r>
          </a:p>
          <a:p>
            <a:pPr lvl="1"/>
            <a:r>
              <a:rPr lang="en-US" dirty="0"/>
              <a:t>Health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Productivity</a:t>
            </a:r>
          </a:p>
          <a:p>
            <a:pPr marL="0" indent="0">
              <a:buNone/>
            </a:pPr>
            <a:r>
              <a:rPr lang="en-US" dirty="0"/>
              <a:t>Reputation</a:t>
            </a:r>
          </a:p>
          <a:p>
            <a:pPr lvl="1"/>
            <a:r>
              <a:rPr lang="en-US" dirty="0"/>
              <a:t>Visible</a:t>
            </a:r>
          </a:p>
          <a:p>
            <a:pPr lvl="1"/>
            <a:r>
              <a:rPr lang="en-US" dirty="0"/>
              <a:t>Green</a:t>
            </a:r>
          </a:p>
          <a:p>
            <a:pPr lvl="1"/>
            <a:r>
              <a:rPr lang="en-US" dirty="0"/>
              <a:t>Public spirited</a:t>
            </a:r>
          </a:p>
          <a:p>
            <a:pPr lvl="1"/>
            <a:r>
              <a:rPr lang="en-US" dirty="0"/>
              <a:t>Part of employer community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9992" y="1651013"/>
            <a:ext cx="4032448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34781"/>
              </a:buClr>
              <a:buSzPct val="110000"/>
            </a:pPr>
            <a:r>
              <a:rPr lang="en-US" sz="2400" b="1" dirty="0">
                <a:latin typeface="Calibri" panose="020F0502020204030204" pitchFamily="34" charset="0"/>
              </a:rPr>
              <a:t>Business benefits</a:t>
            </a:r>
          </a:p>
          <a:p>
            <a:pPr marL="742950" lvl="1" indent="-285750">
              <a:spcBef>
                <a:spcPct val="20000"/>
              </a:spcBef>
              <a:buClr>
                <a:srgbClr val="23478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Tax breaks &amp; other national incentives</a:t>
            </a:r>
          </a:p>
          <a:p>
            <a:pPr marL="742950" lvl="1" indent="-285750">
              <a:spcBef>
                <a:spcPct val="20000"/>
              </a:spcBef>
              <a:buClr>
                <a:srgbClr val="23478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Planning/ building regulation</a:t>
            </a:r>
          </a:p>
          <a:p>
            <a:pPr marL="742950" lvl="1" indent="-285750">
              <a:spcBef>
                <a:spcPct val="20000"/>
              </a:spcBef>
              <a:buClr>
                <a:srgbClr val="23478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Attracting talent</a:t>
            </a:r>
            <a:endParaRPr lang="en-US" dirty="0"/>
          </a:p>
          <a:p>
            <a:pPr>
              <a:spcBef>
                <a:spcPct val="20000"/>
              </a:spcBef>
              <a:buClr>
                <a:srgbClr val="234781"/>
              </a:buClr>
              <a:buSzPct val="110000"/>
            </a:pPr>
            <a:r>
              <a:rPr lang="en-US" sz="2400" b="1" dirty="0">
                <a:latin typeface="Calibri" panose="020F0502020204030204" pitchFamily="34" charset="0"/>
              </a:rPr>
              <a:t>Practical</a:t>
            </a:r>
          </a:p>
          <a:p>
            <a:pPr marL="742950" lvl="1" indent="-285750">
              <a:spcBef>
                <a:spcPct val="20000"/>
              </a:spcBef>
              <a:buClr>
                <a:srgbClr val="234781"/>
              </a:buClr>
              <a:buSzPct val="11000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Cheap</a:t>
            </a:r>
          </a:p>
          <a:p>
            <a:pPr marL="742950" lvl="1" indent="-285750">
              <a:spcBef>
                <a:spcPct val="20000"/>
              </a:spcBef>
              <a:buClr>
                <a:srgbClr val="234781"/>
              </a:buClr>
              <a:buSzPct val="11000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Easy to implement</a:t>
            </a:r>
          </a:p>
          <a:p>
            <a:pPr marL="742950" lvl="1" indent="-285750">
              <a:spcBef>
                <a:spcPct val="20000"/>
              </a:spcBef>
              <a:buClr>
                <a:srgbClr val="234781"/>
              </a:buClr>
              <a:buSzPct val="11000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Employees and NGOs take the lead</a:t>
            </a:r>
          </a:p>
        </p:txBody>
      </p:sp>
    </p:spTree>
    <p:extLst>
      <p:ext uri="{BB962C8B-B14F-4D97-AF65-F5344CB8AC3E}">
        <p14:creationId xmlns:p14="http://schemas.microsoft.com/office/powerpoint/2010/main" val="2271945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for cities and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/>
            <a:r>
              <a:rPr lang="en-US" sz="2800" dirty="0"/>
              <a:t>Peak time congestion is number 1 priority</a:t>
            </a:r>
          </a:p>
          <a:p>
            <a:pPr marL="285750"/>
            <a:r>
              <a:rPr lang="en-US" sz="2800" dirty="0"/>
              <a:t>Business competitiveness encouraged</a:t>
            </a:r>
          </a:p>
          <a:p>
            <a:pPr marL="285750"/>
            <a:endParaRPr lang="en-US" sz="2800" dirty="0"/>
          </a:p>
          <a:p>
            <a:pPr marL="285750"/>
            <a:r>
              <a:rPr lang="en-US" sz="2800" dirty="0"/>
              <a:t>Commuting change tackles repeat trips</a:t>
            </a:r>
          </a:p>
          <a:p>
            <a:pPr marL="285750"/>
            <a:r>
              <a:rPr lang="en-US" sz="2800" dirty="0"/>
              <a:t>Public transport operators share benefits</a:t>
            </a:r>
          </a:p>
          <a:p>
            <a:pPr marL="285750"/>
            <a:r>
              <a:rPr lang="en-US" sz="2800" dirty="0"/>
              <a:t>New infrastructure can be targeted </a:t>
            </a:r>
          </a:p>
          <a:p>
            <a:pPr marL="285750"/>
            <a:r>
              <a:rPr lang="en-US" sz="2800" dirty="0" err="1"/>
              <a:t>Behaviour</a:t>
            </a:r>
            <a:r>
              <a:rPr lang="en-US" sz="2800" dirty="0"/>
              <a:t> change techniques tested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6562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457</Words>
  <Application>Microsoft Office PowerPoint</Application>
  <PresentationFormat>On-screen Show (4:3)</PresentationFormat>
  <Paragraphs>164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MS PGothic</vt:lpstr>
      <vt:lpstr>Arial</vt:lpstr>
      <vt:lpstr>Calibri</vt:lpstr>
      <vt:lpstr>Cambria</vt:lpstr>
      <vt:lpstr>Standarddesign</vt:lpstr>
      <vt:lpstr>2_Standarddesign</vt:lpstr>
      <vt:lpstr>3_Standarddesign</vt:lpstr>
      <vt:lpstr>PowerPoint Presentation</vt:lpstr>
      <vt:lpstr>Our project</vt:lpstr>
      <vt:lpstr>Best practice in behaviour change</vt:lpstr>
      <vt:lpstr>The project</vt:lpstr>
      <vt:lpstr>The consortium</vt:lpstr>
      <vt:lpstr>Bike2work – stated objectives</vt:lpstr>
      <vt:lpstr>Our project</vt:lpstr>
      <vt:lpstr>PowerPoint Presentation</vt:lpstr>
      <vt:lpstr>Good for cities and regions</vt:lpstr>
      <vt:lpstr>Our project</vt:lpstr>
      <vt:lpstr>Best practice in behaviour change</vt:lpstr>
      <vt:lpstr>PowerPoint Presentation</vt:lpstr>
      <vt:lpstr>Towards an EU – wide standard “Cycle Friendly Employer”</vt:lpstr>
      <vt:lpstr>Responding to new opportunities – since 2012</vt:lpstr>
      <vt:lpstr>Our project</vt:lpstr>
      <vt:lpstr>PowerPoint Presentation</vt:lpstr>
      <vt:lpstr>Our project</vt:lpstr>
      <vt:lpstr>PowerPoint Presentation</vt:lpstr>
    </vt:vector>
  </TitlesOfParts>
  <Company>fgm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carvalho</dc:creator>
  <cp:lastModifiedBy>European Cyclists' Federation</cp:lastModifiedBy>
  <cp:revision>82</cp:revision>
  <dcterms:created xsi:type="dcterms:W3CDTF">2014-03-18T09:14:56Z</dcterms:created>
  <dcterms:modified xsi:type="dcterms:W3CDTF">2017-02-19T21:05:38Z</dcterms:modified>
</cp:coreProperties>
</file>