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97" r:id="rId3"/>
    <p:sldId id="315" r:id="rId4"/>
    <p:sldId id="263" r:id="rId5"/>
    <p:sldId id="264" r:id="rId6"/>
    <p:sldId id="266" r:id="rId7"/>
    <p:sldId id="310" r:id="rId8"/>
    <p:sldId id="296" r:id="rId9"/>
    <p:sldId id="317" r:id="rId10"/>
    <p:sldId id="320" r:id="rId11"/>
    <p:sldId id="327" r:id="rId12"/>
    <p:sldId id="326" r:id="rId13"/>
    <p:sldId id="328" r:id="rId14"/>
    <p:sldId id="323"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3659" autoAdjust="0"/>
  </p:normalViewPr>
  <p:slideViewPr>
    <p:cSldViewPr>
      <p:cViewPr varScale="1">
        <p:scale>
          <a:sx n="57" d="100"/>
          <a:sy n="57" d="100"/>
        </p:scale>
        <p:origin x="-1656" y="-78"/>
      </p:cViewPr>
      <p:guideLst>
        <p:guide orient="horz" pos="2160"/>
        <p:guide pos="2880"/>
      </p:guideLst>
    </p:cSldViewPr>
  </p:slideViewPr>
  <p:outlineViewPr>
    <p:cViewPr>
      <p:scale>
        <a:sx n="33" d="100"/>
        <a:sy n="33" d="100"/>
      </p:scale>
      <p:origin x="0" y="131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manualLayout>
          <c:layoutTarget val="inner"/>
          <c:xMode val="edge"/>
          <c:yMode val="edge"/>
          <c:x val="3.4591194968553486E-2"/>
          <c:y val="0.25200696946371037"/>
          <c:w val="0.59919278958054767"/>
          <c:h val="0.60010693256304992"/>
        </c:manualLayout>
      </c:layout>
      <c:pieChart>
        <c:varyColors val="1"/>
        <c:ser>
          <c:idx val="0"/>
          <c:order val="0"/>
          <c:tx>
            <c:strRef>
              <c:f>Sheet1!$B$1</c:f>
              <c:strCache>
                <c:ptCount val="1"/>
                <c:pt idx="0">
                  <c:v>EU Spending on Transport</c:v>
                </c:pt>
              </c:strCache>
            </c:strRef>
          </c:tx>
          <c:dPt>
            <c:idx val="1"/>
            <c:spPr>
              <a:solidFill>
                <a:schemeClr val="bg1"/>
              </a:solidFill>
              <a:ln>
                <a:solidFill>
                  <a:schemeClr val="accent1"/>
                </a:solidFill>
              </a:ln>
            </c:spPr>
          </c:dPt>
          <c:cat>
            <c:strRef>
              <c:f>Sheet1!$A$2:$A$3</c:f>
              <c:strCache>
                <c:ptCount val="2"/>
                <c:pt idx="0">
                  <c:v>Cycling</c:v>
                </c:pt>
                <c:pt idx="1">
                  <c:v>Other Transport Modes</c:v>
                </c:pt>
              </c:strCache>
            </c:strRef>
          </c:cat>
          <c:val>
            <c:numRef>
              <c:f>Sheet1!$B$2:$B$3</c:f>
              <c:numCache>
                <c:formatCode>General</c:formatCode>
                <c:ptCount val="2"/>
                <c:pt idx="0">
                  <c:v>0.70000000000000062</c:v>
                </c:pt>
                <c:pt idx="1">
                  <c:v>99.3</c:v>
                </c:pt>
              </c:numCache>
            </c:numRef>
          </c:val>
        </c:ser>
        <c:firstSliceAng val="0"/>
      </c:pieChart>
    </c:plotArea>
    <c:legend>
      <c:legendPos val="r"/>
      <c:layout>
        <c:manualLayout>
          <c:xMode val="edge"/>
          <c:yMode val="edge"/>
          <c:x val="0.66208587134155561"/>
          <c:y val="0.31357663224675547"/>
          <c:w val="0.31275689595404493"/>
          <c:h val="0.49421708861853009"/>
        </c:manualLayout>
      </c:layout>
    </c:legend>
    <c:plotVisOnly val="1"/>
    <c:dispBlanksAs val="zero"/>
  </c:chart>
  <c:spPr>
    <a:ln>
      <a:solidFill>
        <a:schemeClr val="accent1"/>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manualLayout>
          <c:layoutTarget val="inner"/>
          <c:xMode val="edge"/>
          <c:yMode val="edge"/>
          <c:x val="3.4591194968553458E-2"/>
          <c:y val="0.23883923245771047"/>
          <c:w val="0.59919278958054756"/>
          <c:h val="0.60141940845720099"/>
        </c:manualLayout>
      </c:layout>
      <c:pieChart>
        <c:varyColors val="1"/>
        <c:ser>
          <c:idx val="0"/>
          <c:order val="0"/>
          <c:tx>
            <c:strRef>
              <c:f>Sheet1!$B$1</c:f>
              <c:strCache>
                <c:ptCount val="1"/>
                <c:pt idx="0">
                  <c:v>EU Spending on Transport</c:v>
                </c:pt>
              </c:strCache>
            </c:strRef>
          </c:tx>
          <c:dPt>
            <c:idx val="1"/>
            <c:spPr>
              <a:solidFill>
                <a:schemeClr val="bg1"/>
              </a:solidFill>
              <a:ln>
                <a:solidFill>
                  <a:schemeClr val="accent1"/>
                </a:solidFill>
              </a:ln>
            </c:spPr>
          </c:dPt>
          <c:cat>
            <c:strRef>
              <c:f>Sheet1!$A$2:$A$3</c:f>
              <c:strCache>
                <c:ptCount val="2"/>
                <c:pt idx="0">
                  <c:v>Cycling</c:v>
                </c:pt>
                <c:pt idx="1">
                  <c:v>Other Transport Modes</c:v>
                </c:pt>
              </c:strCache>
            </c:strRef>
          </c:cat>
          <c:val>
            <c:numRef>
              <c:f>Sheet1!$B$2:$B$3</c:f>
              <c:numCache>
                <c:formatCode>General</c:formatCode>
                <c:ptCount val="2"/>
                <c:pt idx="0">
                  <c:v>10</c:v>
                </c:pt>
                <c:pt idx="1">
                  <c:v>90</c:v>
                </c:pt>
              </c:numCache>
            </c:numRef>
          </c:val>
        </c:ser>
        <c:firstSliceAng val="0"/>
      </c:pieChart>
    </c:plotArea>
    <c:legend>
      <c:legendPos val="r"/>
      <c:layout>
        <c:manualLayout>
          <c:xMode val="edge"/>
          <c:yMode val="edge"/>
          <c:x val="0.66208587134155561"/>
          <c:y val="0.30454826068284413"/>
          <c:w val="0.31275689595404493"/>
          <c:h val="0.4763140314460908"/>
        </c:manualLayout>
      </c:layout>
    </c:legend>
    <c:plotVisOnly val="1"/>
    <c:dispBlanksAs val="zero"/>
  </c:chart>
  <c:spPr>
    <a:noFill/>
    <a:ln>
      <a:solidFill>
        <a:schemeClr val="accent1"/>
      </a:solid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Funds directly from the EU Institutions </c:v>
                </c:pt>
              </c:strCache>
            </c:strRef>
          </c:tx>
          <c:spPr>
            <a:solidFill>
              <a:schemeClr val="accent2"/>
            </a:solidFill>
          </c:spPr>
          <c:cat>
            <c:numRef>
              <c:f>Sheet1!$A$2</c:f>
              <c:numCache>
                <c:formatCode>General</c:formatCode>
                <c:ptCount val="1"/>
              </c:numCache>
            </c:numRef>
          </c:cat>
          <c:val>
            <c:numRef>
              <c:f>Sheet1!$B$2</c:f>
              <c:numCache>
                <c:formatCode>General</c:formatCode>
                <c:ptCount val="1"/>
                <c:pt idx="0">
                  <c:v>1</c:v>
                </c:pt>
              </c:numCache>
            </c:numRef>
          </c:val>
        </c:ser>
        <c:ser>
          <c:idx val="1"/>
          <c:order val="1"/>
          <c:tx>
            <c:strRef>
              <c:f>Sheet1!$C$1</c:f>
              <c:strCache>
                <c:ptCount val="1"/>
                <c:pt idx="0">
                  <c:v>Cohesion Policy</c:v>
                </c:pt>
              </c:strCache>
            </c:strRef>
          </c:tx>
          <c:spPr>
            <a:solidFill>
              <a:schemeClr val="tx2"/>
            </a:solidFill>
          </c:spPr>
          <c:cat>
            <c:numRef>
              <c:f>Sheet1!$A$2</c:f>
              <c:numCache>
                <c:formatCode>General</c:formatCode>
                <c:ptCount val="1"/>
              </c:numCache>
            </c:numRef>
          </c:cat>
          <c:val>
            <c:numRef>
              <c:f>Sheet1!$C$2</c:f>
              <c:numCache>
                <c:formatCode>General</c:formatCode>
                <c:ptCount val="1"/>
                <c:pt idx="0">
                  <c:v>3</c:v>
                </c:pt>
              </c:numCache>
            </c:numRef>
          </c:val>
        </c:ser>
        <c:ser>
          <c:idx val="2"/>
          <c:order val="2"/>
          <c:tx>
            <c:strRef>
              <c:f>Sheet1!$D$1</c:f>
              <c:strCache>
                <c:ptCount val="1"/>
                <c:pt idx="0">
                  <c:v>Rural Development Fund</c:v>
                </c:pt>
              </c:strCache>
            </c:strRef>
          </c:tx>
          <c:spPr>
            <a:solidFill>
              <a:schemeClr val="tx2">
                <a:lumMod val="60000"/>
                <a:lumOff val="40000"/>
              </a:schemeClr>
            </a:solidFill>
          </c:spPr>
          <c:cat>
            <c:numRef>
              <c:f>Sheet1!$A$2</c:f>
              <c:numCache>
                <c:formatCode>General</c:formatCode>
                <c:ptCount val="1"/>
              </c:numCache>
            </c:numRef>
          </c:cat>
          <c:val>
            <c:numRef>
              <c:f>Sheet1!$D$2</c:f>
              <c:numCache>
                <c:formatCode>General</c:formatCode>
                <c:ptCount val="1"/>
                <c:pt idx="0">
                  <c:v>1.8</c:v>
                </c:pt>
              </c:numCache>
            </c:numRef>
          </c:val>
        </c:ser>
        <c:ser>
          <c:idx val="3"/>
          <c:order val="3"/>
          <c:tx>
            <c:strRef>
              <c:f>Sheet1!$E$1</c:f>
              <c:strCache>
                <c:ptCount val="1"/>
                <c:pt idx="0">
                  <c:v>Funds for neighbouring countries</c:v>
                </c:pt>
              </c:strCache>
            </c:strRef>
          </c:tx>
          <c:spPr>
            <a:solidFill>
              <a:schemeClr val="bg2"/>
            </a:solidFill>
          </c:spPr>
          <c:cat>
            <c:numRef>
              <c:f>Sheet1!$A$2</c:f>
              <c:numCache>
                <c:formatCode>General</c:formatCode>
                <c:ptCount val="1"/>
              </c:numCache>
            </c:numRef>
          </c:cat>
          <c:val>
            <c:numRef>
              <c:f>Sheet1!$E$2</c:f>
              <c:numCache>
                <c:formatCode>General</c:formatCode>
                <c:ptCount val="1"/>
                <c:pt idx="0">
                  <c:v>0.2</c:v>
                </c:pt>
              </c:numCache>
            </c:numRef>
          </c:val>
        </c:ser>
        <c:overlap val="100"/>
        <c:axId val="82659584"/>
        <c:axId val="82694144"/>
      </c:barChart>
      <c:catAx>
        <c:axId val="82659584"/>
        <c:scaling>
          <c:orientation val="minMax"/>
        </c:scaling>
        <c:axPos val="b"/>
        <c:numFmt formatCode="General" sourceLinked="1"/>
        <c:tickLblPos val="nextTo"/>
        <c:crossAx val="82694144"/>
        <c:crosses val="autoZero"/>
        <c:auto val="1"/>
        <c:lblAlgn val="ctr"/>
        <c:lblOffset val="100"/>
      </c:catAx>
      <c:valAx>
        <c:axId val="82694144"/>
        <c:scaling>
          <c:orientation val="minMax"/>
          <c:max val="6"/>
        </c:scaling>
        <c:axPos val="l"/>
        <c:majorGridlines/>
        <c:numFmt formatCode="General" sourceLinked="1"/>
        <c:tickLblPos val="nextTo"/>
        <c:crossAx val="82659584"/>
        <c:crosses val="autoZero"/>
        <c:crossBetween val="between"/>
      </c:valAx>
    </c:plotArea>
    <c:legend>
      <c:legendPos val="r"/>
      <c:layout>
        <c:manualLayout>
          <c:xMode val="edge"/>
          <c:yMode val="edge"/>
          <c:x val="0.63836477987421358"/>
          <c:y val="0"/>
          <c:w val="0.34276729559748431"/>
          <c:h val="0.93865106718724833"/>
        </c:manualLayout>
      </c:layout>
    </c:legend>
    <c:plotVisOnly val="1"/>
    <c:dispBlanksAs val="gap"/>
  </c:chart>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5AE5B-7517-44C4-BA38-0BABBD374B8B}" type="doc">
      <dgm:prSet loTypeId="urn:microsoft.com/office/officeart/2005/8/layout/hProcess11" loCatId="process" qsTypeId="urn:microsoft.com/office/officeart/2005/8/quickstyle/simple1" qsCatId="simple" csTypeId="urn:microsoft.com/office/officeart/2005/8/colors/accent1_2" csCatId="accent1" phldr="1"/>
      <dgm:spPr/>
    </dgm:pt>
    <dgm:pt modelId="{DEA92B80-D620-4DF2-9CFD-04C84C10BFB0}">
      <dgm:prSet phldrT="[Text]"/>
      <dgm:spPr/>
      <dgm:t>
        <a:bodyPr/>
        <a:lstStyle/>
        <a:p>
          <a:r>
            <a:rPr lang="en-US" dirty="0" smtClean="0"/>
            <a:t>EU prepared regulations and guidelines that will form framework</a:t>
          </a:r>
          <a:endParaRPr lang="en-GB" dirty="0"/>
        </a:p>
      </dgm:t>
    </dgm:pt>
    <dgm:pt modelId="{0C564A55-AE55-4273-A07A-818F7E1BBEFD}" type="parTrans" cxnId="{04DEDB1E-3B1E-416D-BFF6-8C995F74A764}">
      <dgm:prSet/>
      <dgm:spPr/>
      <dgm:t>
        <a:bodyPr/>
        <a:lstStyle/>
        <a:p>
          <a:endParaRPr lang="en-GB"/>
        </a:p>
      </dgm:t>
    </dgm:pt>
    <dgm:pt modelId="{00EDD80A-13F4-455E-83DD-149B52D5CC88}" type="sibTrans" cxnId="{04DEDB1E-3B1E-416D-BFF6-8C995F74A764}">
      <dgm:prSet/>
      <dgm:spPr/>
      <dgm:t>
        <a:bodyPr/>
        <a:lstStyle/>
        <a:p>
          <a:endParaRPr lang="en-GB"/>
        </a:p>
      </dgm:t>
    </dgm:pt>
    <dgm:pt modelId="{B229BBAF-17B8-4F0F-9AEC-3C4C5BBBE6A6}">
      <dgm:prSet phldrT="[Text]"/>
      <dgm:spPr/>
      <dgm:t>
        <a:bodyPr/>
        <a:lstStyle/>
        <a:p>
          <a:r>
            <a:rPr lang="en-US" dirty="0" smtClean="0"/>
            <a:t>European, national and regional bodies confirm priorities for funding </a:t>
          </a:r>
          <a:endParaRPr lang="en-GB" dirty="0"/>
        </a:p>
      </dgm:t>
    </dgm:pt>
    <dgm:pt modelId="{7B7D7CEF-1F8D-483C-AC51-D0EFAD5E072C}" type="parTrans" cxnId="{084F3637-EF83-4264-8D00-33E21D090FC3}">
      <dgm:prSet/>
      <dgm:spPr/>
      <dgm:t>
        <a:bodyPr/>
        <a:lstStyle/>
        <a:p>
          <a:endParaRPr lang="en-GB"/>
        </a:p>
      </dgm:t>
    </dgm:pt>
    <dgm:pt modelId="{75C79A9C-D07B-4118-900B-53FC3D2D50DF}" type="sibTrans" cxnId="{084F3637-EF83-4264-8D00-33E21D090FC3}">
      <dgm:prSet/>
      <dgm:spPr/>
      <dgm:t>
        <a:bodyPr/>
        <a:lstStyle/>
        <a:p>
          <a:endParaRPr lang="en-GB"/>
        </a:p>
      </dgm:t>
    </dgm:pt>
    <dgm:pt modelId="{D7CE89A9-C80B-497A-8A7D-DF7CA1C03BEC}">
      <dgm:prSet phldrT="[Text]"/>
      <dgm:spPr/>
      <dgm:t>
        <a:bodyPr/>
        <a:lstStyle/>
        <a:p>
          <a:r>
            <a:rPr lang="en-US" dirty="0" smtClean="0"/>
            <a:t>New funding period starts (calls for proposals etc.)</a:t>
          </a:r>
          <a:endParaRPr lang="en-GB" dirty="0"/>
        </a:p>
      </dgm:t>
    </dgm:pt>
    <dgm:pt modelId="{49BFC7B7-FA93-4328-8B5B-13F065CE1D32}" type="parTrans" cxnId="{F7267E9B-2DBB-4CA9-BEE7-CF6B8D4001AD}">
      <dgm:prSet/>
      <dgm:spPr/>
      <dgm:t>
        <a:bodyPr/>
        <a:lstStyle/>
        <a:p>
          <a:endParaRPr lang="en-GB"/>
        </a:p>
      </dgm:t>
    </dgm:pt>
    <dgm:pt modelId="{424E8C96-06D8-4881-A235-B458E95E2181}" type="sibTrans" cxnId="{F7267E9B-2DBB-4CA9-BEE7-CF6B8D4001AD}">
      <dgm:prSet/>
      <dgm:spPr/>
      <dgm:t>
        <a:bodyPr/>
        <a:lstStyle/>
        <a:p>
          <a:endParaRPr lang="en-GB"/>
        </a:p>
      </dgm:t>
    </dgm:pt>
    <dgm:pt modelId="{E8936C61-B557-44A3-8180-CC5633781792}" type="pres">
      <dgm:prSet presAssocID="{2DE5AE5B-7517-44C4-BA38-0BABBD374B8B}" presName="Name0" presStyleCnt="0">
        <dgm:presLayoutVars>
          <dgm:dir/>
          <dgm:resizeHandles val="exact"/>
        </dgm:presLayoutVars>
      </dgm:prSet>
      <dgm:spPr/>
    </dgm:pt>
    <dgm:pt modelId="{7A2EC3F3-5438-476D-95B3-9213444819D3}" type="pres">
      <dgm:prSet presAssocID="{2DE5AE5B-7517-44C4-BA38-0BABBD374B8B}" presName="arrow" presStyleLbl="bgShp" presStyleIdx="0" presStyleCnt="1"/>
      <dgm:spPr/>
    </dgm:pt>
    <dgm:pt modelId="{020EB3AB-40F1-482C-AE2A-302B20937E61}" type="pres">
      <dgm:prSet presAssocID="{2DE5AE5B-7517-44C4-BA38-0BABBD374B8B}" presName="points" presStyleCnt="0"/>
      <dgm:spPr/>
    </dgm:pt>
    <dgm:pt modelId="{E2095B02-F208-4217-B101-7C6F78A4A678}" type="pres">
      <dgm:prSet presAssocID="{DEA92B80-D620-4DF2-9CFD-04C84C10BFB0}" presName="compositeA" presStyleCnt="0"/>
      <dgm:spPr/>
    </dgm:pt>
    <dgm:pt modelId="{E2817B80-8623-4ABB-B214-854A9FFED989}" type="pres">
      <dgm:prSet presAssocID="{DEA92B80-D620-4DF2-9CFD-04C84C10BFB0}" presName="textA" presStyleLbl="revTx" presStyleIdx="0" presStyleCnt="3">
        <dgm:presLayoutVars>
          <dgm:bulletEnabled val="1"/>
        </dgm:presLayoutVars>
      </dgm:prSet>
      <dgm:spPr/>
      <dgm:t>
        <a:bodyPr/>
        <a:lstStyle/>
        <a:p>
          <a:endParaRPr lang="en-GB"/>
        </a:p>
      </dgm:t>
    </dgm:pt>
    <dgm:pt modelId="{E79BF52E-6591-43A7-8CFB-376EFD1E1A0B}" type="pres">
      <dgm:prSet presAssocID="{DEA92B80-D620-4DF2-9CFD-04C84C10BFB0}" presName="circleA" presStyleLbl="node1" presStyleIdx="0" presStyleCnt="3" custScaleX="239272"/>
      <dgm:spPr>
        <a:prstGeom prst="roundRect">
          <a:avLst/>
        </a:prstGeom>
      </dgm:spPr>
      <dgm:t>
        <a:bodyPr/>
        <a:lstStyle/>
        <a:p>
          <a:endParaRPr lang="en-GB"/>
        </a:p>
      </dgm:t>
    </dgm:pt>
    <dgm:pt modelId="{16A8E758-A4AF-41ED-A38F-714228B1BCDC}" type="pres">
      <dgm:prSet presAssocID="{DEA92B80-D620-4DF2-9CFD-04C84C10BFB0}" presName="spaceA" presStyleCnt="0"/>
      <dgm:spPr/>
    </dgm:pt>
    <dgm:pt modelId="{D99BD2AA-FF82-4829-901A-6CB69BE35673}" type="pres">
      <dgm:prSet presAssocID="{00EDD80A-13F4-455E-83DD-149B52D5CC88}" presName="space" presStyleCnt="0"/>
      <dgm:spPr/>
    </dgm:pt>
    <dgm:pt modelId="{4D717DFB-A9C1-484D-98BE-E02E480ED8EC}" type="pres">
      <dgm:prSet presAssocID="{B229BBAF-17B8-4F0F-9AEC-3C4C5BBBE6A6}" presName="compositeB" presStyleCnt="0"/>
      <dgm:spPr/>
    </dgm:pt>
    <dgm:pt modelId="{AF78BB20-3D63-4AF3-A63E-356FD26DA4DD}" type="pres">
      <dgm:prSet presAssocID="{B229BBAF-17B8-4F0F-9AEC-3C4C5BBBE6A6}" presName="textB" presStyleLbl="revTx" presStyleIdx="1" presStyleCnt="3">
        <dgm:presLayoutVars>
          <dgm:bulletEnabled val="1"/>
        </dgm:presLayoutVars>
      </dgm:prSet>
      <dgm:spPr/>
      <dgm:t>
        <a:bodyPr/>
        <a:lstStyle/>
        <a:p>
          <a:endParaRPr lang="en-GB"/>
        </a:p>
      </dgm:t>
    </dgm:pt>
    <dgm:pt modelId="{32338B08-7008-436A-AF60-32C0C74B0568}" type="pres">
      <dgm:prSet presAssocID="{B229BBAF-17B8-4F0F-9AEC-3C4C5BBBE6A6}" presName="circleB" presStyleLbl="node1" presStyleIdx="1" presStyleCnt="3" custScaleX="245471"/>
      <dgm:spPr>
        <a:prstGeom prst="roundRect">
          <a:avLst/>
        </a:prstGeom>
        <a:blipFill rotWithShape="0">
          <a:blip xmlns:r="http://schemas.openxmlformats.org/officeDocument/2006/relationships" r:embed="rId1"/>
          <a:stretch>
            <a:fillRect/>
          </a:stretch>
        </a:blipFill>
      </dgm:spPr>
    </dgm:pt>
    <dgm:pt modelId="{9D9B121B-46B8-45DC-A02A-12B3AA744BC2}" type="pres">
      <dgm:prSet presAssocID="{B229BBAF-17B8-4F0F-9AEC-3C4C5BBBE6A6}" presName="spaceB" presStyleCnt="0"/>
      <dgm:spPr/>
    </dgm:pt>
    <dgm:pt modelId="{AE9E70E1-9894-4856-AACC-BC7C2487ABD3}" type="pres">
      <dgm:prSet presAssocID="{75C79A9C-D07B-4118-900B-53FC3D2D50DF}" presName="space" presStyleCnt="0"/>
      <dgm:spPr/>
    </dgm:pt>
    <dgm:pt modelId="{7BDCBBFA-137C-4BF8-94DA-A6481DC0A690}" type="pres">
      <dgm:prSet presAssocID="{D7CE89A9-C80B-497A-8A7D-DF7CA1C03BEC}" presName="compositeA" presStyleCnt="0"/>
      <dgm:spPr/>
    </dgm:pt>
    <dgm:pt modelId="{AEFB7D16-88C3-4174-98BF-9B08270C35D7}" type="pres">
      <dgm:prSet presAssocID="{D7CE89A9-C80B-497A-8A7D-DF7CA1C03BEC}" presName="textA" presStyleLbl="revTx" presStyleIdx="2" presStyleCnt="3">
        <dgm:presLayoutVars>
          <dgm:bulletEnabled val="1"/>
        </dgm:presLayoutVars>
      </dgm:prSet>
      <dgm:spPr/>
      <dgm:t>
        <a:bodyPr/>
        <a:lstStyle/>
        <a:p>
          <a:endParaRPr lang="en-GB"/>
        </a:p>
      </dgm:t>
    </dgm:pt>
    <dgm:pt modelId="{5797C8EF-CB2A-4CAF-8A77-41AD85330DB9}" type="pres">
      <dgm:prSet presAssocID="{D7CE89A9-C80B-497A-8A7D-DF7CA1C03BEC}" presName="circleA" presStyleLbl="node1" presStyleIdx="2" presStyleCnt="3" custScaleX="219851"/>
      <dgm:spPr>
        <a:prstGeom prst="roundRect">
          <a:avLst/>
        </a:prstGeom>
      </dgm:spPr>
    </dgm:pt>
    <dgm:pt modelId="{BE8AE20C-DE02-4603-85EF-AFCE7663BCA1}" type="pres">
      <dgm:prSet presAssocID="{D7CE89A9-C80B-497A-8A7D-DF7CA1C03BEC}" presName="spaceA" presStyleCnt="0"/>
      <dgm:spPr/>
    </dgm:pt>
  </dgm:ptLst>
  <dgm:cxnLst>
    <dgm:cxn modelId="{F7267E9B-2DBB-4CA9-BEE7-CF6B8D4001AD}" srcId="{2DE5AE5B-7517-44C4-BA38-0BABBD374B8B}" destId="{D7CE89A9-C80B-497A-8A7D-DF7CA1C03BEC}" srcOrd="2" destOrd="0" parTransId="{49BFC7B7-FA93-4328-8B5B-13F065CE1D32}" sibTransId="{424E8C96-06D8-4881-A235-B458E95E2181}"/>
    <dgm:cxn modelId="{83E4E479-3FC5-48EE-802A-EC0A9783FA7C}" type="presOf" srcId="{D7CE89A9-C80B-497A-8A7D-DF7CA1C03BEC}" destId="{AEFB7D16-88C3-4174-98BF-9B08270C35D7}" srcOrd="0" destOrd="0" presId="urn:microsoft.com/office/officeart/2005/8/layout/hProcess11"/>
    <dgm:cxn modelId="{79D83B12-BC41-4A71-8E2B-68DF9EE580B5}" type="presOf" srcId="{B229BBAF-17B8-4F0F-9AEC-3C4C5BBBE6A6}" destId="{AF78BB20-3D63-4AF3-A63E-356FD26DA4DD}" srcOrd="0" destOrd="0" presId="urn:microsoft.com/office/officeart/2005/8/layout/hProcess11"/>
    <dgm:cxn modelId="{04DEDB1E-3B1E-416D-BFF6-8C995F74A764}" srcId="{2DE5AE5B-7517-44C4-BA38-0BABBD374B8B}" destId="{DEA92B80-D620-4DF2-9CFD-04C84C10BFB0}" srcOrd="0" destOrd="0" parTransId="{0C564A55-AE55-4273-A07A-818F7E1BBEFD}" sibTransId="{00EDD80A-13F4-455E-83DD-149B52D5CC88}"/>
    <dgm:cxn modelId="{AF4C0177-C8E8-4E19-87DF-BFA0CA71A931}" type="presOf" srcId="{2DE5AE5B-7517-44C4-BA38-0BABBD374B8B}" destId="{E8936C61-B557-44A3-8180-CC5633781792}" srcOrd="0" destOrd="0" presId="urn:microsoft.com/office/officeart/2005/8/layout/hProcess11"/>
    <dgm:cxn modelId="{084F3637-EF83-4264-8D00-33E21D090FC3}" srcId="{2DE5AE5B-7517-44C4-BA38-0BABBD374B8B}" destId="{B229BBAF-17B8-4F0F-9AEC-3C4C5BBBE6A6}" srcOrd="1" destOrd="0" parTransId="{7B7D7CEF-1F8D-483C-AC51-D0EFAD5E072C}" sibTransId="{75C79A9C-D07B-4118-900B-53FC3D2D50DF}"/>
    <dgm:cxn modelId="{D0CCFDFB-0AD4-4EDB-9985-BC983DD07647}" type="presOf" srcId="{DEA92B80-D620-4DF2-9CFD-04C84C10BFB0}" destId="{E2817B80-8623-4ABB-B214-854A9FFED989}" srcOrd="0" destOrd="0" presId="urn:microsoft.com/office/officeart/2005/8/layout/hProcess11"/>
    <dgm:cxn modelId="{5B253945-AF6D-427A-A2C9-ED93D0A42F28}" type="presParOf" srcId="{E8936C61-B557-44A3-8180-CC5633781792}" destId="{7A2EC3F3-5438-476D-95B3-9213444819D3}" srcOrd="0" destOrd="0" presId="urn:microsoft.com/office/officeart/2005/8/layout/hProcess11"/>
    <dgm:cxn modelId="{7A9EB43C-A2D0-4E26-8512-441E44D193FA}" type="presParOf" srcId="{E8936C61-B557-44A3-8180-CC5633781792}" destId="{020EB3AB-40F1-482C-AE2A-302B20937E61}" srcOrd="1" destOrd="0" presId="urn:microsoft.com/office/officeart/2005/8/layout/hProcess11"/>
    <dgm:cxn modelId="{2A6BA3B4-5BD0-490A-802D-DE713F7B5F97}" type="presParOf" srcId="{020EB3AB-40F1-482C-AE2A-302B20937E61}" destId="{E2095B02-F208-4217-B101-7C6F78A4A678}" srcOrd="0" destOrd="0" presId="urn:microsoft.com/office/officeart/2005/8/layout/hProcess11"/>
    <dgm:cxn modelId="{C5EEA8A5-0653-4D9B-86AE-F31BB486C6CB}" type="presParOf" srcId="{E2095B02-F208-4217-B101-7C6F78A4A678}" destId="{E2817B80-8623-4ABB-B214-854A9FFED989}" srcOrd="0" destOrd="0" presId="urn:microsoft.com/office/officeart/2005/8/layout/hProcess11"/>
    <dgm:cxn modelId="{50D28381-6A7E-47B6-9BB8-0AF0BFC18E3D}" type="presParOf" srcId="{E2095B02-F208-4217-B101-7C6F78A4A678}" destId="{E79BF52E-6591-43A7-8CFB-376EFD1E1A0B}" srcOrd="1" destOrd="0" presId="urn:microsoft.com/office/officeart/2005/8/layout/hProcess11"/>
    <dgm:cxn modelId="{196FB95A-872B-4D1C-A6A0-3D74CAB5410D}" type="presParOf" srcId="{E2095B02-F208-4217-B101-7C6F78A4A678}" destId="{16A8E758-A4AF-41ED-A38F-714228B1BCDC}" srcOrd="2" destOrd="0" presId="urn:microsoft.com/office/officeart/2005/8/layout/hProcess11"/>
    <dgm:cxn modelId="{BB095EC6-C2FA-4782-97EF-35CEAD8FBCA7}" type="presParOf" srcId="{020EB3AB-40F1-482C-AE2A-302B20937E61}" destId="{D99BD2AA-FF82-4829-901A-6CB69BE35673}" srcOrd="1" destOrd="0" presId="urn:microsoft.com/office/officeart/2005/8/layout/hProcess11"/>
    <dgm:cxn modelId="{0705D614-D7ED-47B7-9164-E69C95EDA2DC}" type="presParOf" srcId="{020EB3AB-40F1-482C-AE2A-302B20937E61}" destId="{4D717DFB-A9C1-484D-98BE-E02E480ED8EC}" srcOrd="2" destOrd="0" presId="urn:microsoft.com/office/officeart/2005/8/layout/hProcess11"/>
    <dgm:cxn modelId="{1D6E35D1-3769-4CEF-B466-C16B25F9ADAB}" type="presParOf" srcId="{4D717DFB-A9C1-484D-98BE-E02E480ED8EC}" destId="{AF78BB20-3D63-4AF3-A63E-356FD26DA4DD}" srcOrd="0" destOrd="0" presId="urn:microsoft.com/office/officeart/2005/8/layout/hProcess11"/>
    <dgm:cxn modelId="{6EEE92F6-0753-4DA8-BF74-75346D0DBB00}" type="presParOf" srcId="{4D717DFB-A9C1-484D-98BE-E02E480ED8EC}" destId="{32338B08-7008-436A-AF60-32C0C74B0568}" srcOrd="1" destOrd="0" presId="urn:microsoft.com/office/officeart/2005/8/layout/hProcess11"/>
    <dgm:cxn modelId="{2EEC2487-F9D9-42A5-A5E7-21BEAB02A49C}" type="presParOf" srcId="{4D717DFB-A9C1-484D-98BE-E02E480ED8EC}" destId="{9D9B121B-46B8-45DC-A02A-12B3AA744BC2}" srcOrd="2" destOrd="0" presId="urn:microsoft.com/office/officeart/2005/8/layout/hProcess11"/>
    <dgm:cxn modelId="{5A318370-1DB3-4949-8693-1611B2BED3FD}" type="presParOf" srcId="{020EB3AB-40F1-482C-AE2A-302B20937E61}" destId="{AE9E70E1-9894-4856-AACC-BC7C2487ABD3}" srcOrd="3" destOrd="0" presId="urn:microsoft.com/office/officeart/2005/8/layout/hProcess11"/>
    <dgm:cxn modelId="{0E06BF3D-3253-41CD-85E3-337CA7617E28}" type="presParOf" srcId="{020EB3AB-40F1-482C-AE2A-302B20937E61}" destId="{7BDCBBFA-137C-4BF8-94DA-A6481DC0A690}" srcOrd="4" destOrd="0" presId="urn:microsoft.com/office/officeart/2005/8/layout/hProcess11"/>
    <dgm:cxn modelId="{9F6AA460-1484-4566-800C-0B68CECF3359}" type="presParOf" srcId="{7BDCBBFA-137C-4BF8-94DA-A6481DC0A690}" destId="{AEFB7D16-88C3-4174-98BF-9B08270C35D7}" srcOrd="0" destOrd="0" presId="urn:microsoft.com/office/officeart/2005/8/layout/hProcess11"/>
    <dgm:cxn modelId="{0AC6BADB-9A7B-4880-AE3F-4B4D80FE6C21}" type="presParOf" srcId="{7BDCBBFA-137C-4BF8-94DA-A6481DC0A690}" destId="{5797C8EF-CB2A-4CAF-8A77-41AD85330DB9}" srcOrd="1" destOrd="0" presId="urn:microsoft.com/office/officeart/2005/8/layout/hProcess11"/>
    <dgm:cxn modelId="{4B1DE271-B1DC-4A81-B92B-0EEAC257C91E}" type="presParOf" srcId="{7BDCBBFA-137C-4BF8-94DA-A6481DC0A690}" destId="{BE8AE20C-DE02-4603-85EF-AFCE7663BCA1}" srcOrd="2" destOrd="0" presId="urn:microsoft.com/office/officeart/2005/8/layout/hProcess1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2EC3F3-5438-476D-95B3-9213444819D3}">
      <dsp:nvSpPr>
        <dsp:cNvPr id="0" name=""/>
        <dsp:cNvSpPr/>
      </dsp:nvSpPr>
      <dsp:spPr>
        <a:xfrm>
          <a:off x="0" y="1357788"/>
          <a:ext cx="8229599"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17B80-8623-4ABB-B214-854A9FFED989}">
      <dsp:nvSpPr>
        <dsp:cNvPr id="0" name=""/>
        <dsp:cNvSpPr/>
      </dsp:nvSpPr>
      <dsp:spPr>
        <a:xfrm>
          <a:off x="3616" y="0"/>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smtClean="0"/>
            <a:t>EU prepared regulations and guidelines that will form framework</a:t>
          </a:r>
          <a:endParaRPr lang="en-GB" sz="2200" kern="1200" dirty="0"/>
        </a:p>
      </dsp:txBody>
      <dsp:txXfrm>
        <a:off x="3616" y="0"/>
        <a:ext cx="2386905" cy="1810385"/>
      </dsp:txXfrm>
    </dsp:sp>
    <dsp:sp modelId="{E79BF52E-6591-43A7-8CFB-376EFD1E1A0B}">
      <dsp:nvSpPr>
        <dsp:cNvPr id="0" name=""/>
        <dsp:cNvSpPr/>
      </dsp:nvSpPr>
      <dsp:spPr>
        <a:xfrm>
          <a:off x="655601" y="2036683"/>
          <a:ext cx="1082936" cy="4525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8BB20-3D63-4AF3-A63E-356FD26DA4DD}">
      <dsp:nvSpPr>
        <dsp:cNvPr id="0" name=""/>
        <dsp:cNvSpPr/>
      </dsp:nvSpPr>
      <dsp:spPr>
        <a:xfrm>
          <a:off x="2509867" y="2715577"/>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t>European, national and regional bodies confirm priorities for funding </a:t>
          </a:r>
          <a:endParaRPr lang="en-GB" sz="2200" kern="1200" dirty="0"/>
        </a:p>
      </dsp:txBody>
      <dsp:txXfrm>
        <a:off x="2509867" y="2715577"/>
        <a:ext cx="2386905" cy="1810385"/>
      </dsp:txXfrm>
    </dsp:sp>
    <dsp:sp modelId="{32338B08-7008-436A-AF60-32C0C74B0568}">
      <dsp:nvSpPr>
        <dsp:cNvPr id="0" name=""/>
        <dsp:cNvSpPr/>
      </dsp:nvSpPr>
      <dsp:spPr>
        <a:xfrm>
          <a:off x="3147823" y="2036683"/>
          <a:ext cx="1110992" cy="452596"/>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B7D16-88C3-4174-98BF-9B08270C35D7}">
      <dsp:nvSpPr>
        <dsp:cNvPr id="0" name=""/>
        <dsp:cNvSpPr/>
      </dsp:nvSpPr>
      <dsp:spPr>
        <a:xfrm>
          <a:off x="5016118" y="0"/>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smtClean="0"/>
            <a:t>New funding period starts (calls for proposals etc.)</a:t>
          </a:r>
          <a:endParaRPr lang="en-GB" sz="2200" kern="1200" dirty="0"/>
        </a:p>
      </dsp:txBody>
      <dsp:txXfrm>
        <a:off x="5016118" y="0"/>
        <a:ext cx="2386905" cy="1810385"/>
      </dsp:txXfrm>
    </dsp:sp>
    <dsp:sp modelId="{5797C8EF-CB2A-4CAF-8A77-41AD85330DB9}">
      <dsp:nvSpPr>
        <dsp:cNvPr id="0" name=""/>
        <dsp:cNvSpPr/>
      </dsp:nvSpPr>
      <dsp:spPr>
        <a:xfrm>
          <a:off x="5712051" y="2036683"/>
          <a:ext cx="995037" cy="4525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E68F5-6504-4F46-9DB9-92B589CF00C5}" type="datetimeFigureOut">
              <a:rPr lang="en-GB" smtClean="0"/>
              <a:pPr/>
              <a:t>03/09/2013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8D26E-185B-4375-AA07-3054D540B2B9}" type="slidenum">
              <a:rPr lang="en-GB" smtClean="0"/>
              <a:pPr/>
              <a:t>‹#›</a:t>
            </a:fld>
            <a:endParaRPr lang="en-GB"/>
          </a:p>
        </p:txBody>
      </p:sp>
    </p:spTree>
    <p:extLst>
      <p:ext uri="{BB962C8B-B14F-4D97-AF65-F5344CB8AC3E}">
        <p14:creationId xmlns:p14="http://schemas.microsoft.com/office/powerpoint/2010/main" xmlns="" val="224165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endParaRPr lang="en-GB"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a:latin typeface="Calibri" charset="0"/>
              </a:rPr>
              <a:t>This demonstrates the basic structure of a problem tree</a:t>
            </a:r>
            <a:endParaRPr lang="en-GB">
              <a:latin typeface="Calibri" charset="0"/>
            </a:endParaRPr>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44BA3F6-E723-434C-8F19-167DE1425137}" type="slidenum">
              <a:rPr lang="en-GB">
                <a:latin typeface="Calibri" charset="0"/>
              </a:rPr>
              <a:pPr eaLnBrk="1" hangingPunct="1"/>
              <a:t>10</a:t>
            </a:fld>
            <a:endParaRPr lang="en-GB">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How</a:t>
            </a:r>
            <a:r>
              <a:rPr lang="en-GB" sz="1200" baseline="0" dirty="0" smtClean="0"/>
              <a:t> to capture some of these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Well, it is so much easier to apply for funding for cycling if it is already mentioned as a priority in the relevant Frameworks and Operational Programmes at a national and regional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At a national level there is the </a:t>
            </a:r>
            <a:r>
              <a:rPr lang="en-GB" sz="1200" dirty="0" smtClean="0"/>
              <a:t>National Strategic Reference Framework - basis agreement between the EU and the Member States on</a:t>
            </a:r>
            <a:r>
              <a:rPr lang="en-GB" sz="1200" baseline="0" dirty="0" smtClean="0"/>
              <a:t> what EU Funds should be spent on in each country</a:t>
            </a:r>
            <a:r>
              <a:rPr lang="en-GB" sz="1200" dirty="0" smtClean="0"/>
              <a:t>.  This</a:t>
            </a:r>
            <a:r>
              <a:rPr lang="en-GB" sz="1200" baseline="0" dirty="0" smtClean="0"/>
              <a:t> is further defined in Operational Programmes, which set out the priorities in relation to specific topics or regions.  </a:t>
            </a:r>
            <a:r>
              <a:rPr lang="en-GB" sz="1200" dirty="0" smtClean="0"/>
              <a:t>There </a:t>
            </a:r>
            <a:r>
              <a:rPr lang="en-GB" sz="1200" baseline="0" dirty="0" smtClean="0"/>
              <a:t>several topics that could reasonably include a reference to cycling: Transport, Tourism, Environment, Regional Development and Rural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Furthermore, each state prepares it’s own Operating Programme, setting out its priorities for the next period.  It is likely that the Managing Authority for the current period (2007-2013) will also be leading on it for the next (2014-2020).  For NRW, the Managing Authority is currently: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smtClean="0"/>
              <a:t>Ziel</a:t>
            </a:r>
            <a:r>
              <a:rPr lang="en-US" sz="1200" baseline="0" dirty="0" smtClean="0"/>
              <a:t> 2 </a:t>
            </a:r>
            <a:r>
              <a:rPr lang="en-US" sz="1200" baseline="0" dirty="0" err="1" smtClean="0"/>
              <a:t>Sekretariat</a:t>
            </a:r>
            <a:r>
              <a:rPr lang="en-US" sz="1200" baseline="0" dirty="0" smtClean="0"/>
              <a:t> </a:t>
            </a:r>
            <a:r>
              <a:rPr lang="en-US" sz="1200" baseline="0" dirty="0" err="1" smtClean="0"/>
              <a:t>im</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r>
              <a:rPr lang="en-US" sz="1200" baseline="0" dirty="0" err="1" smtClean="0"/>
              <a:t>Ministerium</a:t>
            </a:r>
            <a:r>
              <a:rPr lang="en-US" sz="1200" baseline="0" dirty="0" smtClean="0"/>
              <a:t> </a:t>
            </a:r>
            <a:r>
              <a:rPr lang="en-US" sz="1200" baseline="0" dirty="0" err="1" smtClean="0"/>
              <a:t>für</a:t>
            </a:r>
            <a:r>
              <a:rPr lang="en-US" sz="1200" baseline="0" dirty="0" smtClean="0"/>
              <a:t> </a:t>
            </a:r>
            <a:r>
              <a:rPr lang="en-US" sz="1200" baseline="0" dirty="0" err="1" smtClean="0"/>
              <a:t>Wirtschaft</a:t>
            </a:r>
            <a:r>
              <a:rPr lang="en-US" sz="1200" baseline="0" dirty="0" smtClean="0"/>
              <a:t>, </a:t>
            </a:r>
            <a:r>
              <a:rPr lang="en-US" sz="1200" baseline="0" dirty="0" err="1" smtClean="0"/>
              <a:t>Energie</a:t>
            </a:r>
            <a:r>
              <a:rPr lang="en-US" sz="1200" baseline="0" dirty="0" smtClean="0"/>
              <a:t>, </a:t>
            </a:r>
            <a:r>
              <a:rPr lang="en-US" sz="1200" baseline="0" dirty="0" err="1" smtClean="0"/>
              <a:t>Bauen</a:t>
            </a:r>
            <a:r>
              <a:rPr lang="en-US" sz="1200" baseline="0" dirty="0" smtClean="0"/>
              <a:t>, </a:t>
            </a:r>
            <a:r>
              <a:rPr lang="en-US" sz="1200" baseline="0" dirty="0" err="1" smtClean="0"/>
              <a:t>Wohnen</a:t>
            </a:r>
            <a:r>
              <a:rPr lang="en-US" sz="1200" baseline="0" dirty="0" smtClean="0"/>
              <a:t> und </a:t>
            </a:r>
            <a:r>
              <a:rPr lang="en-US" sz="1200" baseline="0" dirty="0" err="1" smtClean="0"/>
              <a:t>Verkehr</a:t>
            </a:r>
            <a:r>
              <a:rPr lang="en-US" sz="1200" baseline="0" dirty="0" smtClean="0"/>
              <a:t> des </a:t>
            </a:r>
            <a:r>
              <a:rPr lang="en-US" sz="1200" baseline="0" dirty="0" err="1" smtClean="0"/>
              <a:t>Landes</a:t>
            </a:r>
            <a:r>
              <a:rPr lang="en-US" sz="1200" baseline="0" dirty="0" smtClean="0"/>
              <a:t> Nordrhein-Westfalen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r>
              <a:rPr lang="en-US" sz="1200" baseline="0" dirty="0" err="1" smtClean="0"/>
              <a:t>Haroldstr</a:t>
            </a:r>
            <a:r>
              <a:rPr lang="en-US" sz="1200" baseline="0" dirty="0" smtClean="0"/>
              <a:t>.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D-40213 Düsseldorf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Tel.: 0049/211/837-2287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Fax.: 0049/211/837-2665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E-mail.: office@ziel2.nrw.de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Web: Ministry of Economic Affairs and Energy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How</a:t>
            </a:r>
            <a:r>
              <a:rPr lang="en-GB" sz="1200" baseline="0" dirty="0" smtClean="0"/>
              <a:t> to capture some of these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Well, it is so much easier to apply for funding for cycling if it is already mentioned as a priority in the relevant Frameworks and Operational Programmes at a national and regional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At a national level there is the </a:t>
            </a:r>
            <a:r>
              <a:rPr lang="en-GB" sz="1200" dirty="0" smtClean="0"/>
              <a:t>National Strategic Reference Framework - basis agreement between the EU and the Member States on</a:t>
            </a:r>
            <a:r>
              <a:rPr lang="en-GB" sz="1200" baseline="0" dirty="0" smtClean="0"/>
              <a:t> what EU Funds should be spent on in each country</a:t>
            </a:r>
            <a:r>
              <a:rPr lang="en-GB" sz="1200" dirty="0" smtClean="0"/>
              <a:t>.  This</a:t>
            </a:r>
            <a:r>
              <a:rPr lang="en-GB" sz="1200" baseline="0" dirty="0" smtClean="0"/>
              <a:t> is further defined in Operational Programmes, which set out the priorities in relation to specific topics or regions.  </a:t>
            </a:r>
            <a:r>
              <a:rPr lang="en-GB" sz="1200" dirty="0" smtClean="0"/>
              <a:t>There </a:t>
            </a:r>
            <a:r>
              <a:rPr lang="en-GB" sz="1200" baseline="0" dirty="0" smtClean="0"/>
              <a:t>several topics that could reasonably include a reference to cycling: Transport, Tourism, Environment, Regional Development and Rural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Furthermore, each state prepares it’s own Operating Programme, setting out its priorities for the next period.  It is likely that the Managing Authority for the current period (2007-2013) will also be leading on it for the next (2014-2020).  For NRW, the Managing Authority is currently: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smtClean="0"/>
              <a:t>Ziel</a:t>
            </a:r>
            <a:r>
              <a:rPr lang="en-US" sz="1200" baseline="0" dirty="0" smtClean="0"/>
              <a:t> 2 </a:t>
            </a:r>
            <a:r>
              <a:rPr lang="en-US" sz="1200" baseline="0" dirty="0" err="1" smtClean="0"/>
              <a:t>Sekretariat</a:t>
            </a:r>
            <a:r>
              <a:rPr lang="en-US" sz="1200" baseline="0" dirty="0" smtClean="0"/>
              <a:t> </a:t>
            </a:r>
            <a:r>
              <a:rPr lang="en-US" sz="1200" baseline="0" dirty="0" err="1" smtClean="0"/>
              <a:t>im</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r>
              <a:rPr lang="en-US" sz="1200" baseline="0" dirty="0" err="1" smtClean="0"/>
              <a:t>Ministerium</a:t>
            </a:r>
            <a:r>
              <a:rPr lang="en-US" sz="1200" baseline="0" dirty="0" smtClean="0"/>
              <a:t> </a:t>
            </a:r>
            <a:r>
              <a:rPr lang="en-US" sz="1200" baseline="0" dirty="0" err="1" smtClean="0"/>
              <a:t>für</a:t>
            </a:r>
            <a:r>
              <a:rPr lang="en-US" sz="1200" baseline="0" dirty="0" smtClean="0"/>
              <a:t> </a:t>
            </a:r>
            <a:r>
              <a:rPr lang="en-US" sz="1200" baseline="0" dirty="0" err="1" smtClean="0"/>
              <a:t>Wirtschaft</a:t>
            </a:r>
            <a:r>
              <a:rPr lang="en-US" sz="1200" baseline="0" dirty="0" smtClean="0"/>
              <a:t>, </a:t>
            </a:r>
            <a:r>
              <a:rPr lang="en-US" sz="1200" baseline="0" dirty="0" err="1" smtClean="0"/>
              <a:t>Energie</a:t>
            </a:r>
            <a:r>
              <a:rPr lang="en-US" sz="1200" baseline="0" dirty="0" smtClean="0"/>
              <a:t>, </a:t>
            </a:r>
            <a:r>
              <a:rPr lang="en-US" sz="1200" baseline="0" dirty="0" err="1" smtClean="0"/>
              <a:t>Bauen</a:t>
            </a:r>
            <a:r>
              <a:rPr lang="en-US" sz="1200" baseline="0" dirty="0" smtClean="0"/>
              <a:t>, </a:t>
            </a:r>
            <a:r>
              <a:rPr lang="en-US" sz="1200" baseline="0" dirty="0" err="1" smtClean="0"/>
              <a:t>Wohnen</a:t>
            </a:r>
            <a:r>
              <a:rPr lang="en-US" sz="1200" baseline="0" dirty="0" smtClean="0"/>
              <a:t> und </a:t>
            </a:r>
            <a:r>
              <a:rPr lang="en-US" sz="1200" baseline="0" dirty="0" err="1" smtClean="0"/>
              <a:t>Verkehr</a:t>
            </a:r>
            <a:r>
              <a:rPr lang="en-US" sz="1200" baseline="0" dirty="0" smtClean="0"/>
              <a:t> des </a:t>
            </a:r>
            <a:r>
              <a:rPr lang="en-US" sz="1200" baseline="0" dirty="0" err="1" smtClean="0"/>
              <a:t>Landes</a:t>
            </a:r>
            <a:r>
              <a:rPr lang="en-US" sz="1200" baseline="0" dirty="0" smtClean="0"/>
              <a:t> Nordrhein-Westfalen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r>
              <a:rPr lang="en-US" sz="1200" baseline="0" dirty="0" err="1" smtClean="0"/>
              <a:t>Haroldstr</a:t>
            </a:r>
            <a:r>
              <a:rPr lang="en-US" sz="1200" baseline="0" dirty="0" smtClean="0"/>
              <a:t>.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D-40213 Düsseldorf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Tel.: 0049/211/837-2287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Fax.: 0049/211/837-2665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E-mail.: office@ziel2.nrw.de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Web: Ministry of Economic Affairs and Energy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would like to know more about this contact please contact Adam</a:t>
            </a:r>
            <a:r>
              <a:rPr lang="en-US" baseline="0" dirty="0" smtClean="0"/>
              <a:t> Bodor and Ed Lancaster</a:t>
            </a:r>
            <a:endParaRPr lang="en-GB"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2</a:t>
            </a:fld>
            <a:endParaRPr lang="en-GB"/>
          </a:p>
        </p:txBody>
      </p:sp>
    </p:spTree>
    <p:extLst>
      <p:ext uri="{BB962C8B-B14F-4D97-AF65-F5344CB8AC3E}">
        <p14:creationId xmlns:p14="http://schemas.microsoft.com/office/powerpoint/2010/main" xmlns="" val="265588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8D26E-185B-4375-AA07-3054D540B2B9}" type="slidenum">
              <a:rPr lang="en-GB" smtClean="0"/>
              <a:pPr/>
              <a:t>3</a:t>
            </a:fld>
            <a:endParaRPr lang="en-GB"/>
          </a:p>
        </p:txBody>
      </p:sp>
    </p:spTree>
    <p:extLst>
      <p:ext uri="{BB962C8B-B14F-4D97-AF65-F5344CB8AC3E}">
        <p14:creationId xmlns:p14="http://schemas.microsoft.com/office/powerpoint/2010/main" xmlns="" val="357397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current financial period the EU is spending 600 million euros on cycling.  This sounds a lot but when you consider that 4 countries contributed over 100 million each, it means that the other countries are not contributing much.</a:t>
            </a:r>
          </a:p>
          <a:p>
            <a:endParaRPr lang="en-US" baseline="0" dirty="0" smtClean="0"/>
          </a:p>
          <a:p>
            <a:r>
              <a:rPr lang="en-US" baseline="0" dirty="0" smtClean="0"/>
              <a:t>Funding of cycling also only represents 0.7%  of EU co-funding of transport infrastructure.</a:t>
            </a:r>
          </a:p>
          <a:p>
            <a:endParaRPr lang="en-US" baseline="0" dirty="0" smtClean="0"/>
          </a:p>
          <a:p>
            <a:r>
              <a:rPr lang="en-US" baseline="0" dirty="0" smtClean="0"/>
              <a:t>So, the ECF believes that the EU could be doing more which is why it is targeting…[see next page]</a:t>
            </a:r>
            <a:endParaRPr lang="en-GB"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4</a:t>
            </a:fld>
            <a:endParaRPr lang="en-GB"/>
          </a:p>
        </p:txBody>
      </p:sp>
    </p:spTree>
    <p:extLst>
      <p:ext uri="{BB962C8B-B14F-4D97-AF65-F5344CB8AC3E}">
        <p14:creationId xmlns:p14="http://schemas.microsoft.com/office/powerpoint/2010/main" xmlns="" val="265845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billion Euros to be spent during the next financial period (2014 – 2020).</a:t>
            </a:r>
          </a:p>
          <a:p>
            <a:endParaRPr lang="en-US" dirty="0" smtClean="0"/>
          </a:p>
          <a:p>
            <a:r>
              <a:rPr lang="en-US" dirty="0" smtClean="0"/>
              <a:t>Last year we launched</a:t>
            </a:r>
            <a:r>
              <a:rPr lang="en-US" baseline="0" dirty="0" smtClean="0"/>
              <a:t> the </a:t>
            </a:r>
            <a:r>
              <a:rPr lang="en-US" dirty="0" smtClean="0"/>
              <a:t>ECF’s 6 Billion Campaign to make</a:t>
            </a:r>
            <a:r>
              <a:rPr lang="en-US" baseline="0" dirty="0" smtClean="0"/>
              <a:t> our Members aware of the possibilities out there and to work with them to </a:t>
            </a:r>
            <a:r>
              <a:rPr lang="en-US" baseline="0" dirty="0" err="1" smtClean="0"/>
              <a:t>realise</a:t>
            </a:r>
            <a:r>
              <a:rPr lang="en-US" baseline="0" dirty="0" smtClean="0"/>
              <a:t> this goal.  Material has been made available through our website and we have been advising some of our individual Members about what they can do in their country.  </a:t>
            </a:r>
          </a:p>
          <a:p>
            <a:endParaRPr lang="en-US" baseline="0" dirty="0" smtClean="0"/>
          </a:p>
          <a:p>
            <a:r>
              <a:rPr lang="en-US" dirty="0" smtClean="0"/>
              <a:t>One of the ECF’s French member associations, the </a:t>
            </a:r>
            <a:r>
              <a:rPr lang="en-US" dirty="0" err="1" smtClean="0"/>
              <a:t>Départements</a:t>
            </a:r>
            <a:r>
              <a:rPr lang="en-US" dirty="0" smtClean="0"/>
              <a:t> et </a:t>
            </a:r>
            <a:r>
              <a:rPr lang="en-US" dirty="0" err="1" smtClean="0"/>
              <a:t>Régions</a:t>
            </a:r>
            <a:r>
              <a:rPr lang="en-US" dirty="0" smtClean="0"/>
              <a:t> </a:t>
            </a:r>
            <a:r>
              <a:rPr lang="en-US" dirty="0" err="1" smtClean="0"/>
              <a:t>Cyclables</a:t>
            </a:r>
            <a:r>
              <a:rPr lang="en-US" dirty="0" smtClean="0"/>
              <a:t> (DRC), has been leading the way in lobbying on this issue at a national level.  During the first week of February, the DRC </a:t>
            </a:r>
            <a:r>
              <a:rPr lang="en-US" dirty="0" err="1" smtClean="0"/>
              <a:t>organised</a:t>
            </a:r>
            <a:r>
              <a:rPr lang="en-US" dirty="0" smtClean="0"/>
              <a:t> a ‘More Euros for Cycling’ workshop in Strasbourg when the European Parliament’s Plenary was in town.  This successful event raised awareness of the benefits of investing in cycling amongst French MEPs and other key decision makers and stakeholders. </a:t>
            </a:r>
          </a:p>
          <a:p>
            <a:endParaRPr lang="en-US" dirty="0" smtClean="0"/>
          </a:p>
          <a:p>
            <a:r>
              <a:rPr lang="en-US" dirty="0" smtClean="0"/>
              <a:t>Of</a:t>
            </a:r>
            <a:r>
              <a:rPr lang="en-US" baseline="0" dirty="0" smtClean="0"/>
              <a:t> course, in the light of the EU budget agreed by the European Council at the start of February, there are likely to be even more pressures on the EU’s resources, which it will be even more important to </a:t>
            </a:r>
            <a:r>
              <a:rPr lang="en-US" baseline="0" dirty="0" err="1" smtClean="0"/>
              <a:t>emphasise</a:t>
            </a:r>
            <a:r>
              <a:rPr lang="en-US" baseline="0" dirty="0" smtClean="0"/>
              <a:t> the cost effectiveness of investing in cycling.  </a:t>
            </a:r>
            <a:endParaRPr lang="en-GB"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5</a:t>
            </a:fld>
            <a:endParaRPr lang="en-GB"/>
          </a:p>
        </p:txBody>
      </p:sp>
    </p:spTree>
    <p:extLst>
      <p:ext uri="{BB962C8B-B14F-4D97-AF65-F5344CB8AC3E}">
        <p14:creationId xmlns:p14="http://schemas.microsoft.com/office/powerpoint/2010/main" xmlns="" val="291659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identified 4 main sources of funding at the EU level:</a:t>
            </a:r>
          </a:p>
          <a:p>
            <a:endParaRPr lang="en-US" dirty="0" smtClean="0"/>
          </a:p>
          <a:p>
            <a:pPr marL="228600" indent="-228600">
              <a:buFont typeface="+mj-lt"/>
              <a:buAutoNum type="arabicPeriod"/>
            </a:pPr>
            <a:r>
              <a:rPr lang="en-US" dirty="0" smtClean="0"/>
              <a:t>Funds directly</a:t>
            </a:r>
            <a:r>
              <a:rPr lang="en-US" baseline="0" dirty="0" smtClean="0"/>
              <a:t> from the EU institutions (executive agencies);</a:t>
            </a:r>
          </a:p>
          <a:p>
            <a:pPr marL="228600" indent="-228600">
              <a:buFont typeface="+mj-lt"/>
              <a:buAutoNum type="arabicPeriod"/>
            </a:pPr>
            <a:r>
              <a:rPr lang="en-US" baseline="0" dirty="0" smtClean="0"/>
              <a:t>The Cohesion Policy;</a:t>
            </a:r>
          </a:p>
          <a:p>
            <a:pPr marL="228600" indent="-228600">
              <a:buFont typeface="+mj-lt"/>
              <a:buAutoNum type="arabicPeriod"/>
            </a:pPr>
            <a:r>
              <a:rPr lang="en-US" baseline="0" dirty="0" smtClean="0"/>
              <a:t>The Rural Development Fund; and </a:t>
            </a:r>
          </a:p>
          <a:p>
            <a:pPr marL="228600" indent="-228600">
              <a:buFont typeface="+mj-lt"/>
              <a:buAutoNum type="arabicPeriod"/>
            </a:pPr>
            <a:r>
              <a:rPr lang="en-US" baseline="0" dirty="0" smtClean="0"/>
              <a:t>Funds for countries that </a:t>
            </a:r>
            <a:r>
              <a:rPr lang="en-US" baseline="0" dirty="0" err="1" smtClean="0"/>
              <a:t>neighbour</a:t>
            </a:r>
            <a:r>
              <a:rPr lang="en-US" baseline="0" dirty="0" smtClean="0"/>
              <a:t> the EU  (this last one is not relevant for NRW!).</a:t>
            </a:r>
          </a:p>
          <a:p>
            <a:pPr marL="228600" indent="-228600">
              <a:buFont typeface="+mj-lt"/>
              <a:buAutoNum type="arabicPeriod"/>
            </a:pPr>
            <a:endParaRPr lang="en-US" baseline="0" dirty="0" smtClean="0"/>
          </a:p>
          <a:p>
            <a:r>
              <a:rPr lang="en-US" dirty="0" smtClean="0"/>
              <a:t>I</a:t>
            </a:r>
            <a:r>
              <a:rPr lang="en-US" baseline="0" dirty="0" smtClean="0"/>
              <a:t> will go through the first three in more detail for you with some examples of how they have already been used to fund cycling projects.  </a:t>
            </a:r>
          </a:p>
          <a:p>
            <a:endParaRPr lang="en-US" baseline="0" dirty="0" smtClean="0"/>
          </a:p>
          <a:p>
            <a:r>
              <a:rPr lang="en-US" baseline="0" dirty="0" smtClean="0"/>
              <a:t>It is worth noting that the </a:t>
            </a:r>
            <a:r>
              <a:rPr lang="en-US" dirty="0" smtClean="0"/>
              <a:t>decisions related to how the funds are spent at a detailed (project)</a:t>
            </a:r>
            <a:r>
              <a:rPr lang="en-US" baseline="0" dirty="0" smtClean="0"/>
              <a:t> level are</a:t>
            </a:r>
            <a:r>
              <a:rPr lang="en-US" dirty="0" smtClean="0"/>
              <a:t> mainly</a:t>
            </a:r>
            <a:r>
              <a:rPr lang="en-US" baseline="0" dirty="0" smtClean="0"/>
              <a:t> </a:t>
            </a:r>
            <a:r>
              <a:rPr lang="en-US" dirty="0" err="1" smtClean="0"/>
              <a:t>decentralised</a:t>
            </a:r>
            <a:r>
              <a:rPr lang="en-US" dirty="0" smtClean="0"/>
              <a:t> or under shared management (Members</a:t>
            </a:r>
            <a:r>
              <a:rPr lang="en-US" baseline="0" dirty="0" smtClean="0"/>
              <a:t> States / EU).  The only decisions made in Brussels (other than setting the overall budget) are those coming directly from the EU’s executive agencies.</a:t>
            </a:r>
            <a:endParaRPr lang="en-US"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How</a:t>
            </a:r>
            <a:r>
              <a:rPr lang="en-GB" sz="1200" baseline="0" dirty="0" smtClean="0"/>
              <a:t> to capture some of these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Well, it is so much easier to apply for funding for cycling if it is already mentioned as a priority in the relevant Frameworks and Operational Programmes at a national and regional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At a national level there is the </a:t>
            </a:r>
            <a:r>
              <a:rPr lang="en-GB" sz="1200" dirty="0" smtClean="0"/>
              <a:t>National Strategic Reference Framework - basis agreement between the EU and the Member States on</a:t>
            </a:r>
            <a:r>
              <a:rPr lang="en-GB" sz="1200" baseline="0" dirty="0" smtClean="0"/>
              <a:t> what EU Funds should be spent on in each country</a:t>
            </a:r>
            <a:r>
              <a:rPr lang="en-GB" sz="1200" dirty="0" smtClean="0"/>
              <a:t>.  This</a:t>
            </a:r>
            <a:r>
              <a:rPr lang="en-GB" sz="1200" baseline="0" dirty="0" smtClean="0"/>
              <a:t> is further defined in Operational Programmes, which set out the priorities in relation to specific topics or regions.  </a:t>
            </a:r>
            <a:r>
              <a:rPr lang="en-GB" sz="1200" dirty="0" smtClean="0"/>
              <a:t>There </a:t>
            </a:r>
            <a:r>
              <a:rPr lang="en-GB" sz="1200" baseline="0" dirty="0" smtClean="0"/>
              <a:t>several topics that could reasonably include a reference to cycling: Transport, Tourism, Environment, Regional Development and Rural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Furthermore, each state prepares it’s own Operating Programme, setting out its priorities for the next period.  It is likely that the Managing Authority for the current period (2007-2013) will also be leading on it for the next (2014-2020).  For NRW, the Managing Authority is currently: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smtClean="0"/>
              <a:t>Ziel</a:t>
            </a:r>
            <a:r>
              <a:rPr lang="en-US" sz="1200" baseline="0" dirty="0" smtClean="0"/>
              <a:t> 2 </a:t>
            </a:r>
            <a:r>
              <a:rPr lang="en-US" sz="1200" baseline="0" dirty="0" err="1" smtClean="0"/>
              <a:t>Sekretariat</a:t>
            </a:r>
            <a:r>
              <a:rPr lang="en-US" sz="1200" baseline="0" dirty="0" smtClean="0"/>
              <a:t> </a:t>
            </a:r>
            <a:r>
              <a:rPr lang="en-US" sz="1200" baseline="0" dirty="0" err="1" smtClean="0"/>
              <a:t>im</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r>
              <a:rPr lang="en-US" sz="1200" baseline="0" dirty="0" err="1" smtClean="0"/>
              <a:t>Ministerium</a:t>
            </a:r>
            <a:r>
              <a:rPr lang="en-US" sz="1200" baseline="0" dirty="0" smtClean="0"/>
              <a:t> </a:t>
            </a:r>
            <a:r>
              <a:rPr lang="en-US" sz="1200" baseline="0" dirty="0" err="1" smtClean="0"/>
              <a:t>für</a:t>
            </a:r>
            <a:r>
              <a:rPr lang="en-US" sz="1200" baseline="0" dirty="0" smtClean="0"/>
              <a:t> </a:t>
            </a:r>
            <a:r>
              <a:rPr lang="en-US" sz="1200" baseline="0" dirty="0" err="1" smtClean="0"/>
              <a:t>Wirtschaft</a:t>
            </a:r>
            <a:r>
              <a:rPr lang="en-US" sz="1200" baseline="0" dirty="0" smtClean="0"/>
              <a:t>, </a:t>
            </a:r>
            <a:r>
              <a:rPr lang="en-US" sz="1200" baseline="0" dirty="0" err="1" smtClean="0"/>
              <a:t>Energie</a:t>
            </a:r>
            <a:r>
              <a:rPr lang="en-US" sz="1200" baseline="0" dirty="0" smtClean="0"/>
              <a:t>, </a:t>
            </a:r>
            <a:r>
              <a:rPr lang="en-US" sz="1200" baseline="0" dirty="0" err="1" smtClean="0"/>
              <a:t>Bauen</a:t>
            </a:r>
            <a:r>
              <a:rPr lang="en-US" sz="1200" baseline="0" dirty="0" smtClean="0"/>
              <a:t>, </a:t>
            </a:r>
            <a:r>
              <a:rPr lang="en-US" sz="1200" baseline="0" dirty="0" err="1" smtClean="0"/>
              <a:t>Wohnen</a:t>
            </a:r>
            <a:r>
              <a:rPr lang="en-US" sz="1200" baseline="0" dirty="0" smtClean="0"/>
              <a:t> und </a:t>
            </a:r>
            <a:r>
              <a:rPr lang="en-US" sz="1200" baseline="0" dirty="0" err="1" smtClean="0"/>
              <a:t>Verkehr</a:t>
            </a:r>
            <a:r>
              <a:rPr lang="en-US" sz="1200" baseline="0" dirty="0" smtClean="0"/>
              <a:t> des </a:t>
            </a:r>
            <a:r>
              <a:rPr lang="en-US" sz="1200" baseline="0" dirty="0" err="1" smtClean="0"/>
              <a:t>Landes</a:t>
            </a:r>
            <a:r>
              <a:rPr lang="en-US" sz="1200" baseline="0" dirty="0" smtClean="0"/>
              <a:t> Nordrhein-Westfalen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r>
              <a:rPr lang="en-US" sz="1200" baseline="0" dirty="0" err="1" smtClean="0"/>
              <a:t>Haroldstr</a:t>
            </a:r>
            <a:r>
              <a:rPr lang="en-US" sz="1200" baseline="0" dirty="0" smtClean="0"/>
              <a:t>.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D-40213 Düsseldorf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Tel.: 0049/211/837-2287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Fax.: 0049/211/837-2665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E-mail.: office@ziel2.nrw.de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Web: Ministry of Economic Affairs and Energy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Timing is critical.  The</a:t>
            </a:r>
            <a:r>
              <a:rPr lang="en-US" baseline="0" dirty="0" smtClean="0"/>
              <a:t> new funding period commences in 2014.  At the EU level a lot of the work was already undertaken last year.  The national and regional authorities will need to confirm their priorities this year.  So, if we are to influence what is included in the frameworks and operational </a:t>
            </a:r>
            <a:r>
              <a:rPr lang="en-US" baseline="0" dirty="0" err="1" smtClean="0"/>
              <a:t>programmes</a:t>
            </a:r>
            <a:r>
              <a:rPr lang="en-US" baseline="0" dirty="0" smtClean="0"/>
              <a:t> we need to act now.</a:t>
            </a:r>
            <a:endParaRPr lang="en-GB"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8</a:t>
            </a:fld>
            <a:endParaRPr lang="en-GB"/>
          </a:p>
        </p:txBody>
      </p:sp>
    </p:spTree>
    <p:extLst>
      <p:ext uri="{BB962C8B-B14F-4D97-AF65-F5344CB8AC3E}">
        <p14:creationId xmlns:p14="http://schemas.microsoft.com/office/powerpoint/2010/main" xmlns="" val="103821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B68D26E-185B-4375-AA07-3054D540B2B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B0867C-839C-4623-9C36-B57C2011BD13}" type="datetime1">
              <a:rPr lang="en-GB" smtClean="0"/>
              <a:pPr/>
              <a:t>03/09/2013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179D76-2BA9-43EA-BAE7-BBC2A8D0A6AF}" type="datetime1">
              <a:rPr lang="en-GB" smtClean="0"/>
              <a:pPr/>
              <a:t>03/09/2013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463690-2239-41B1-91C0-335FE46159C2}" type="datetime1">
              <a:rPr lang="en-GB" smtClean="0"/>
              <a:pPr/>
              <a:t>03/09/2013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9274C4A-6A11-B549-B901-F34136418CDB}" type="datetime1">
              <a:rPr lang="en-GB" smtClean="0"/>
              <a:pPr/>
              <a:t>03/09/2013</a:t>
            </a:fld>
            <a:endParaRPr lang="en-GB"/>
          </a:p>
        </p:txBody>
      </p:sp>
      <p:sp>
        <p:nvSpPr>
          <p:cNvPr id="3" name="Rectangle 5"/>
          <p:cNvSpPr>
            <a:spLocks noGrp="1" noChangeArrowheads="1"/>
          </p:cNvSpPr>
          <p:nvPr>
            <p:ph type="ftr" sz="quarter" idx="11"/>
          </p:nvPr>
        </p:nvSpPr>
        <p:spPr/>
        <p:txBody>
          <a:bodyPr/>
          <a:lstStyle>
            <a:lvl1pPr>
              <a:defRPr/>
            </a:lvl1pPr>
          </a:lstStyle>
          <a:p>
            <a:pPr>
              <a:defRPr/>
            </a:pPr>
            <a:r>
              <a:rPr lang="en-US" smtClean="0"/>
              <a:t>Martin Fisher: 6billion@ecf.com</a:t>
            </a:r>
            <a:endParaRPr lang="en-GB"/>
          </a:p>
        </p:txBody>
      </p:sp>
      <p:sp>
        <p:nvSpPr>
          <p:cNvPr id="4" name="Rectangle 6"/>
          <p:cNvSpPr>
            <a:spLocks noGrp="1" noChangeArrowheads="1"/>
          </p:cNvSpPr>
          <p:nvPr>
            <p:ph type="sldNum" sz="quarter" idx="12"/>
          </p:nvPr>
        </p:nvSpPr>
        <p:spPr/>
        <p:txBody>
          <a:bodyPr/>
          <a:lstStyle>
            <a:lvl1pPr>
              <a:defRPr/>
            </a:lvl1pPr>
          </a:lstStyle>
          <a:p>
            <a:fld id="{0B65D06A-FD7F-1148-B4C2-5E59A3FED04A}" type="slidenum">
              <a:rPr lang="en-GB"/>
              <a:pPr/>
              <a:t>‹#›</a:t>
            </a:fld>
            <a:endParaRPr lang="en-GB"/>
          </a:p>
        </p:txBody>
      </p:sp>
    </p:spTree>
    <p:extLst>
      <p:ext uri="{BB962C8B-B14F-4D97-AF65-F5344CB8AC3E}">
        <p14:creationId xmlns="" xmlns:p14="http://schemas.microsoft.com/office/powerpoint/2010/main" val="422765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1B3EEC-19A7-4E22-AA37-A5B6D79A45B1}" type="datetime1">
              <a:rPr lang="en-GB" smtClean="0"/>
              <a:pPr/>
              <a:t>03/09/2013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04209-06D5-4A90-9E4F-5BBB9146C785}" type="datetime1">
              <a:rPr lang="en-GB" smtClean="0"/>
              <a:pPr/>
              <a:t>03/09/2013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36B5C6-4636-4D7B-9E52-78F38996154F}" type="datetime1">
              <a:rPr lang="en-GB" smtClean="0"/>
              <a:pPr/>
              <a:t>03/09/2013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BC4E1F-4E31-460F-91D4-BE37A56EC50D}" type="datetime1">
              <a:rPr lang="en-GB" smtClean="0"/>
              <a:pPr/>
              <a:t>03/09/2013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ED42E9-802C-4C5A-B789-F471DBCDEFE7}" type="datetime1">
              <a:rPr lang="en-GB" smtClean="0"/>
              <a:pPr/>
              <a:t>03/09/2013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C9766-1747-4085-9710-08B2AA753A5B}" type="datetime1">
              <a:rPr lang="en-GB" smtClean="0"/>
              <a:pPr/>
              <a:t>03/09/2013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84AF2-4F75-4D31-873A-B744F9FBECA5}" type="datetime1">
              <a:rPr lang="en-GB" smtClean="0"/>
              <a:pPr/>
              <a:t>03/09/2013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AB8BB-B1AA-4C24-AB79-AB41021CC4AC}" type="datetime1">
              <a:rPr lang="en-GB" smtClean="0"/>
              <a:pPr/>
              <a:t>03/09/2013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ADE399-9B5A-4FAF-BA84-527CF897852D}" type="slidenum">
              <a:rPr lang="en-GB" smtClean="0"/>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32970-E542-4776-BD74-C180054A9914}" type="datetime1">
              <a:rPr lang="en-GB" smtClean="0"/>
              <a:pPr/>
              <a:t>03/09/2013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DE399-9B5A-4FAF-BA84-527CF89785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for ppt.png"/>
          <p:cNvPicPr>
            <a:picLocks noChangeAspect="1"/>
          </p:cNvPicPr>
          <p:nvPr/>
        </p:nvPicPr>
        <p:blipFill>
          <a:blip r:embed="rId3" cstate="print"/>
          <a:stretch>
            <a:fillRect/>
          </a:stretch>
        </p:blipFill>
        <p:spPr>
          <a:xfrm>
            <a:off x="5468" y="23278"/>
            <a:ext cx="9138531" cy="6862106"/>
          </a:xfrm>
          <a:prstGeom prst="rect">
            <a:avLst/>
          </a:prstGeom>
        </p:spPr>
      </p:pic>
      <p:sp>
        <p:nvSpPr>
          <p:cNvPr id="2" name="Title 1"/>
          <p:cNvSpPr>
            <a:spLocks noGrp="1"/>
          </p:cNvSpPr>
          <p:nvPr>
            <p:ph type="ctrTitle"/>
          </p:nvPr>
        </p:nvSpPr>
        <p:spPr/>
        <p:txBody>
          <a:bodyPr>
            <a:normAutofit fontScale="90000"/>
          </a:bodyPr>
          <a:lstStyle/>
          <a:p>
            <a:r>
              <a:rPr lang="en-US" b="1" dirty="0">
                <a:solidFill>
                  <a:schemeClr val="bg1"/>
                </a:solidFill>
              </a:rPr>
              <a:t>European Funds – </a:t>
            </a:r>
            <a:r>
              <a:rPr lang="en-US" b="1" dirty="0" smtClean="0">
                <a:solidFill>
                  <a:schemeClr val="bg1"/>
                </a:solidFill>
              </a:rPr>
              <a:t>6billion campaign</a:t>
            </a:r>
            <a:br>
              <a:rPr lang="en-US" b="1" dirty="0" smtClean="0">
                <a:solidFill>
                  <a:schemeClr val="bg1"/>
                </a:solidFill>
              </a:rPr>
            </a:br>
            <a:r>
              <a:rPr lang="en-US" b="1" dirty="0" smtClean="0">
                <a:solidFill>
                  <a:schemeClr val="bg1"/>
                </a:solidFill>
              </a:rPr>
              <a:t>3</a:t>
            </a:r>
            <a:r>
              <a:rPr lang="en-US" b="1" baseline="30000" dirty="0" smtClean="0">
                <a:solidFill>
                  <a:schemeClr val="bg1"/>
                </a:solidFill>
              </a:rPr>
              <a:t>rd</a:t>
            </a:r>
            <a:r>
              <a:rPr lang="en-US" b="1" dirty="0" smtClean="0">
                <a:solidFill>
                  <a:schemeClr val="bg1"/>
                </a:solidFill>
              </a:rPr>
              <a:t>   Webinar</a:t>
            </a:r>
            <a:endParaRPr lang="en-GB" b="1" dirty="0">
              <a:solidFill>
                <a:schemeClr val="bg1"/>
              </a:solidFill>
              <a:latin typeface="Futura Lt BT" pitchFamily="34" charset="0"/>
            </a:endParaRPr>
          </a:p>
        </p:txBody>
      </p:sp>
      <p:sp>
        <p:nvSpPr>
          <p:cNvPr id="3" name="Subtitle 2"/>
          <p:cNvSpPr>
            <a:spLocks noGrp="1"/>
          </p:cNvSpPr>
          <p:nvPr>
            <p:ph type="subTitle" idx="1"/>
          </p:nvPr>
        </p:nvSpPr>
        <p:spPr>
          <a:xfrm>
            <a:off x="1721092" y="4149080"/>
            <a:ext cx="5707282" cy="1248850"/>
          </a:xfrm>
        </p:spPr>
        <p:txBody>
          <a:bodyPr>
            <a:normAutofit fontScale="77500" lnSpcReduction="20000"/>
          </a:bodyPr>
          <a:lstStyle/>
          <a:p>
            <a:pPr>
              <a:defRPr/>
            </a:pPr>
            <a:r>
              <a:rPr lang="en-US" b="1" dirty="0" smtClean="0">
                <a:solidFill>
                  <a:schemeClr val="bg1"/>
                </a:solidFill>
              </a:rPr>
              <a:t>Martin Fisher, Ed Lancaster, </a:t>
            </a:r>
          </a:p>
          <a:p>
            <a:pPr>
              <a:defRPr/>
            </a:pPr>
            <a:r>
              <a:rPr lang="en-US" b="1" dirty="0" smtClean="0">
                <a:solidFill>
                  <a:schemeClr val="bg1"/>
                </a:solidFill>
              </a:rPr>
              <a:t>Adam Bodor</a:t>
            </a:r>
            <a:endParaRPr lang="en-US" b="1" dirty="0">
              <a:solidFill>
                <a:schemeClr val="bg1"/>
              </a:solidFill>
            </a:endParaRPr>
          </a:p>
          <a:p>
            <a:pPr>
              <a:defRPr/>
            </a:pPr>
            <a:r>
              <a:rPr lang="en-US" b="1" dirty="0">
                <a:solidFill>
                  <a:schemeClr val="bg1"/>
                </a:solidFill>
              </a:rPr>
              <a:t>European Cyclists’ Federation (ECF</a:t>
            </a:r>
            <a:r>
              <a:rPr lang="en-US" b="1" dirty="0" smtClean="0">
                <a:solidFill>
                  <a:schemeClr val="bg1"/>
                </a:solidFill>
              </a:rPr>
              <a:t>)</a:t>
            </a:r>
            <a:endParaRPr lang="en-U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6657975" y="4272880"/>
            <a:ext cx="1200150" cy="1676400"/>
          </a:xfrm>
          <a:prstGeom prst="rect">
            <a:avLst/>
          </a:prstGeom>
          <a:solidFill>
            <a:srgbClr val="FF99CC"/>
          </a:solidFill>
          <a:ln w="12700">
            <a:solidFill>
              <a:srgbClr val="000000"/>
            </a:solidFill>
            <a:miter lim="800000"/>
            <a:headEnd/>
            <a:tailEnd/>
          </a:ln>
        </p:spPr>
        <p:txBody>
          <a:bodyPr lIns="36000" tIns="36000" rIns="36000" bIns="36000"/>
          <a:lstStyle/>
          <a:p>
            <a:pPr algn="ctr"/>
            <a:r>
              <a:rPr lang="en-US" sz="3200"/>
              <a:t>C3.1</a:t>
            </a:r>
          </a:p>
        </p:txBody>
      </p:sp>
      <p:sp>
        <p:nvSpPr>
          <p:cNvPr id="3077" name="Rectangle 5"/>
          <p:cNvSpPr>
            <a:spLocks noChangeArrowheads="1"/>
          </p:cNvSpPr>
          <p:nvPr/>
        </p:nvSpPr>
        <p:spPr bwMode="auto">
          <a:xfrm>
            <a:off x="7986713" y="4288755"/>
            <a:ext cx="942975" cy="1660525"/>
          </a:xfrm>
          <a:prstGeom prst="rect">
            <a:avLst/>
          </a:prstGeom>
          <a:solidFill>
            <a:srgbClr val="FF99CC"/>
          </a:solidFill>
          <a:ln w="12700">
            <a:solidFill>
              <a:srgbClr val="000000"/>
            </a:solidFill>
            <a:miter lim="800000"/>
            <a:headEnd/>
            <a:tailEnd/>
          </a:ln>
        </p:spPr>
        <p:txBody>
          <a:bodyPr lIns="36000" tIns="36000" rIns="36000" bIns="36000"/>
          <a:lstStyle/>
          <a:p>
            <a:pPr algn="ctr">
              <a:spcAft>
                <a:spcPts val="1000"/>
              </a:spcAft>
            </a:pPr>
            <a:r>
              <a:rPr lang="en-US" sz="2800"/>
              <a:t>C3.2</a:t>
            </a:r>
          </a:p>
        </p:txBody>
      </p:sp>
      <p:sp>
        <p:nvSpPr>
          <p:cNvPr id="3078" name="Rectangle 6"/>
          <p:cNvSpPr>
            <a:spLocks noChangeArrowheads="1"/>
          </p:cNvSpPr>
          <p:nvPr/>
        </p:nvSpPr>
        <p:spPr bwMode="auto">
          <a:xfrm>
            <a:off x="6835775" y="3020343"/>
            <a:ext cx="2022475" cy="857250"/>
          </a:xfrm>
          <a:prstGeom prst="rect">
            <a:avLst/>
          </a:prstGeom>
          <a:solidFill>
            <a:srgbClr val="FF99CC"/>
          </a:solidFill>
          <a:ln w="9525">
            <a:solidFill>
              <a:srgbClr val="000000"/>
            </a:solidFill>
            <a:miter lim="800000"/>
            <a:headEnd/>
            <a:tailEnd/>
          </a:ln>
        </p:spPr>
        <p:txBody>
          <a:bodyPr lIns="36000" tIns="18000" rIns="36000" bIns="18000"/>
          <a:lstStyle/>
          <a:p>
            <a:pPr algn="ctr"/>
            <a:r>
              <a:rPr lang="en-US" sz="2800"/>
              <a:t>Cause 3</a:t>
            </a:r>
          </a:p>
        </p:txBody>
      </p:sp>
      <p:sp>
        <p:nvSpPr>
          <p:cNvPr id="33797" name="Rectangle 11"/>
          <p:cNvSpPr>
            <a:spLocks noChangeArrowheads="1"/>
          </p:cNvSpPr>
          <p:nvPr/>
        </p:nvSpPr>
        <p:spPr bwMode="auto">
          <a:xfrm>
            <a:off x="857250" y="1234405"/>
            <a:ext cx="1428750" cy="500063"/>
          </a:xfrm>
          <a:prstGeom prst="rect">
            <a:avLst/>
          </a:prstGeom>
          <a:solidFill>
            <a:srgbClr val="FFFFFF"/>
          </a:solidFill>
          <a:ln w="9525">
            <a:solidFill>
              <a:srgbClr val="000000"/>
            </a:solidFill>
            <a:miter lim="800000"/>
            <a:headEnd/>
            <a:tailEnd/>
          </a:ln>
        </p:spPr>
        <p:txBody>
          <a:bodyPr lIns="109728" tIns="54864" rIns="109728" bIns="54864"/>
          <a:lstStyle/>
          <a:p>
            <a:pPr algn="ctr">
              <a:spcAft>
                <a:spcPts val="1000"/>
              </a:spcAft>
            </a:pPr>
            <a:r>
              <a:rPr lang="en-GB" sz="2800" b="1" dirty="0">
                <a:latin typeface="Calibri" charset="0"/>
              </a:rPr>
              <a:t>Effect</a:t>
            </a:r>
            <a:endParaRPr lang="en-US" sz="4000" dirty="0"/>
          </a:p>
        </p:txBody>
      </p:sp>
      <p:sp>
        <p:nvSpPr>
          <p:cNvPr id="33798" name="Rectangle 12"/>
          <p:cNvSpPr>
            <a:spLocks noChangeArrowheads="1"/>
          </p:cNvSpPr>
          <p:nvPr/>
        </p:nvSpPr>
        <p:spPr bwMode="auto">
          <a:xfrm>
            <a:off x="3429000" y="1234405"/>
            <a:ext cx="1952625" cy="450850"/>
          </a:xfrm>
          <a:prstGeom prst="rect">
            <a:avLst/>
          </a:prstGeom>
          <a:solidFill>
            <a:srgbClr val="FFFFFF"/>
          </a:solidFill>
          <a:ln w="9525">
            <a:solidFill>
              <a:srgbClr val="000000"/>
            </a:solidFill>
            <a:miter lim="800000"/>
            <a:headEnd/>
            <a:tailEnd/>
          </a:ln>
        </p:spPr>
        <p:txBody>
          <a:bodyPr lIns="109728" tIns="54864" rIns="109728" bIns="54864"/>
          <a:lstStyle/>
          <a:p>
            <a:pPr algn="ctr">
              <a:spcAft>
                <a:spcPts val="1000"/>
              </a:spcAft>
            </a:pPr>
            <a:r>
              <a:rPr lang="en-GB" sz="2800" b="1">
                <a:latin typeface="Calibri" charset="0"/>
              </a:rPr>
              <a:t>Effect</a:t>
            </a:r>
          </a:p>
          <a:p>
            <a:endParaRPr lang="en-US" sz="2000"/>
          </a:p>
        </p:txBody>
      </p:sp>
      <p:sp>
        <p:nvSpPr>
          <p:cNvPr id="33799" name="Rectangle 13"/>
          <p:cNvSpPr>
            <a:spLocks noChangeArrowheads="1"/>
          </p:cNvSpPr>
          <p:nvPr/>
        </p:nvSpPr>
        <p:spPr bwMode="auto">
          <a:xfrm>
            <a:off x="6500813" y="1234405"/>
            <a:ext cx="2433637" cy="428625"/>
          </a:xfrm>
          <a:prstGeom prst="rect">
            <a:avLst/>
          </a:prstGeom>
          <a:solidFill>
            <a:srgbClr val="FFFFFF"/>
          </a:solidFill>
          <a:ln w="9525">
            <a:solidFill>
              <a:srgbClr val="000000"/>
            </a:solidFill>
            <a:miter lim="800000"/>
            <a:headEnd/>
            <a:tailEnd/>
          </a:ln>
        </p:spPr>
        <p:txBody>
          <a:bodyPr lIns="109728" tIns="54864" rIns="109728" bIns="54864"/>
          <a:lstStyle/>
          <a:p>
            <a:pPr algn="ctr">
              <a:spcAft>
                <a:spcPts val="1000"/>
              </a:spcAft>
            </a:pPr>
            <a:r>
              <a:rPr lang="en-GB" sz="2800" b="1">
                <a:latin typeface="Calibri" charset="0"/>
              </a:rPr>
              <a:t>Effect</a:t>
            </a:r>
            <a:endParaRPr lang="en-US" sz="4000"/>
          </a:p>
        </p:txBody>
      </p:sp>
      <p:sp>
        <p:nvSpPr>
          <p:cNvPr id="3086" name="Rectangle 14"/>
          <p:cNvSpPr>
            <a:spLocks noChangeArrowheads="1"/>
          </p:cNvSpPr>
          <p:nvPr/>
        </p:nvSpPr>
        <p:spPr bwMode="auto">
          <a:xfrm>
            <a:off x="269875" y="4304630"/>
            <a:ext cx="1087438" cy="1644650"/>
          </a:xfrm>
          <a:prstGeom prst="rect">
            <a:avLst/>
          </a:prstGeom>
          <a:solidFill>
            <a:srgbClr val="FFC000"/>
          </a:solidFill>
          <a:ln w="9525">
            <a:solidFill>
              <a:srgbClr val="000000"/>
            </a:solidFill>
            <a:miter lim="800000"/>
            <a:headEnd/>
            <a:tailEnd/>
          </a:ln>
        </p:spPr>
        <p:txBody>
          <a:bodyPr lIns="0" tIns="0" rIns="0" bIns="0"/>
          <a:lstStyle/>
          <a:p>
            <a:pPr algn="ctr"/>
            <a:r>
              <a:rPr lang="en-US" sz="3200"/>
              <a:t>C1.1</a:t>
            </a:r>
            <a:endParaRPr lang="en-US" sz="3600"/>
          </a:p>
        </p:txBody>
      </p:sp>
      <p:sp>
        <p:nvSpPr>
          <p:cNvPr id="3087" name="Rectangle 15"/>
          <p:cNvSpPr>
            <a:spLocks noChangeArrowheads="1"/>
          </p:cNvSpPr>
          <p:nvPr/>
        </p:nvSpPr>
        <p:spPr bwMode="auto">
          <a:xfrm>
            <a:off x="1431925" y="4317330"/>
            <a:ext cx="1003300" cy="1631950"/>
          </a:xfrm>
          <a:prstGeom prst="rect">
            <a:avLst/>
          </a:prstGeom>
          <a:solidFill>
            <a:srgbClr val="FFC000"/>
          </a:solidFill>
          <a:ln w="9525">
            <a:solidFill>
              <a:srgbClr val="000000"/>
            </a:solidFill>
            <a:miter lim="800000"/>
            <a:headEnd/>
            <a:tailEnd/>
          </a:ln>
        </p:spPr>
        <p:txBody>
          <a:bodyPr lIns="0" tIns="0" rIns="0" bIns="0"/>
          <a:lstStyle/>
          <a:p>
            <a:r>
              <a:rPr lang="en-US" sz="3200"/>
              <a:t>C1.2</a:t>
            </a:r>
            <a:endParaRPr lang="en-US" sz="3600"/>
          </a:p>
        </p:txBody>
      </p:sp>
      <p:sp>
        <p:nvSpPr>
          <p:cNvPr id="3088" name="Rectangle 16"/>
          <p:cNvSpPr>
            <a:spLocks noChangeArrowheads="1"/>
          </p:cNvSpPr>
          <p:nvPr/>
        </p:nvSpPr>
        <p:spPr bwMode="auto">
          <a:xfrm>
            <a:off x="2579688" y="4234780"/>
            <a:ext cx="1143000" cy="1714500"/>
          </a:xfrm>
          <a:prstGeom prst="rect">
            <a:avLst/>
          </a:prstGeom>
          <a:solidFill>
            <a:srgbClr val="0070C0"/>
          </a:solidFill>
          <a:ln w="9525">
            <a:solidFill>
              <a:srgbClr val="000000"/>
            </a:solidFill>
            <a:miter lim="800000"/>
            <a:headEnd/>
            <a:tailEnd/>
          </a:ln>
        </p:spPr>
        <p:txBody>
          <a:bodyPr lIns="18000" tIns="18000" rIns="18000" bIns="18000"/>
          <a:lstStyle/>
          <a:p>
            <a:pPr algn="ctr">
              <a:spcAft>
                <a:spcPts val="1000"/>
              </a:spcAft>
            </a:pPr>
            <a:r>
              <a:rPr lang="en-US" sz="3200">
                <a:solidFill>
                  <a:schemeClr val="bg1"/>
                </a:solidFill>
              </a:rPr>
              <a:t>C2.1</a:t>
            </a:r>
          </a:p>
          <a:p>
            <a:pPr algn="ctr">
              <a:spcAft>
                <a:spcPts val="1000"/>
              </a:spcAft>
            </a:pPr>
            <a:endParaRPr lang="en-US" sz="3200">
              <a:solidFill>
                <a:schemeClr val="bg1"/>
              </a:solidFill>
            </a:endParaRPr>
          </a:p>
        </p:txBody>
      </p:sp>
      <p:sp>
        <p:nvSpPr>
          <p:cNvPr id="3089" name="Rectangle 17"/>
          <p:cNvSpPr>
            <a:spLocks noChangeArrowheads="1"/>
          </p:cNvSpPr>
          <p:nvPr/>
        </p:nvSpPr>
        <p:spPr bwMode="auto">
          <a:xfrm>
            <a:off x="3848100" y="4234780"/>
            <a:ext cx="1152525" cy="1714500"/>
          </a:xfrm>
          <a:prstGeom prst="rect">
            <a:avLst/>
          </a:prstGeom>
          <a:solidFill>
            <a:srgbClr val="0070C0"/>
          </a:solidFill>
          <a:ln w="9525">
            <a:solidFill>
              <a:srgbClr val="000000"/>
            </a:solidFill>
            <a:miter lim="800000"/>
            <a:headEnd/>
            <a:tailEnd/>
          </a:ln>
        </p:spPr>
        <p:txBody>
          <a:bodyPr lIns="18000" tIns="18000" rIns="18000" bIns="18000"/>
          <a:lstStyle/>
          <a:p>
            <a:pPr algn="ctr">
              <a:spcAft>
                <a:spcPts val="1000"/>
              </a:spcAft>
            </a:pPr>
            <a:r>
              <a:rPr lang="en-US" sz="2800">
                <a:solidFill>
                  <a:schemeClr val="bg1"/>
                </a:solidFill>
              </a:rPr>
              <a:t>C2.1</a:t>
            </a:r>
          </a:p>
        </p:txBody>
      </p:sp>
      <p:sp>
        <p:nvSpPr>
          <p:cNvPr id="33804" name="Rectangle 18"/>
          <p:cNvSpPr>
            <a:spLocks noChangeArrowheads="1"/>
          </p:cNvSpPr>
          <p:nvPr/>
        </p:nvSpPr>
        <p:spPr bwMode="auto">
          <a:xfrm>
            <a:off x="1928813" y="1948780"/>
            <a:ext cx="5256212" cy="704850"/>
          </a:xfrm>
          <a:prstGeom prst="rect">
            <a:avLst/>
          </a:prstGeom>
          <a:solidFill>
            <a:srgbClr val="008080"/>
          </a:solidFill>
          <a:ln w="9525">
            <a:solidFill>
              <a:srgbClr val="000000"/>
            </a:solidFill>
            <a:miter lim="800000"/>
            <a:headEnd/>
            <a:tailEnd/>
          </a:ln>
        </p:spPr>
        <p:txBody>
          <a:bodyPr lIns="109728" tIns="54864" rIns="109728" bIns="54864"/>
          <a:lstStyle/>
          <a:p>
            <a:pPr algn="ctr">
              <a:spcAft>
                <a:spcPts val="1000"/>
              </a:spcAft>
            </a:pPr>
            <a:r>
              <a:rPr lang="en-US" sz="3200" b="1">
                <a:solidFill>
                  <a:schemeClr val="bg1"/>
                </a:solidFill>
              </a:rPr>
              <a:t>Main Problem</a:t>
            </a:r>
          </a:p>
        </p:txBody>
      </p:sp>
      <p:sp>
        <p:nvSpPr>
          <p:cNvPr id="3091" name="Rectangle 19"/>
          <p:cNvSpPr>
            <a:spLocks noChangeArrowheads="1"/>
          </p:cNvSpPr>
          <p:nvPr/>
        </p:nvSpPr>
        <p:spPr bwMode="auto">
          <a:xfrm>
            <a:off x="515938" y="2998118"/>
            <a:ext cx="2055812" cy="950912"/>
          </a:xfrm>
          <a:prstGeom prst="rect">
            <a:avLst/>
          </a:prstGeom>
          <a:solidFill>
            <a:srgbClr val="FFC000"/>
          </a:solidFill>
          <a:ln w="9525">
            <a:solidFill>
              <a:srgbClr val="000000"/>
            </a:solidFill>
            <a:miter lim="800000"/>
            <a:headEnd/>
            <a:tailEnd/>
          </a:ln>
        </p:spPr>
        <p:txBody>
          <a:bodyPr lIns="43200" tIns="43200" rIns="43200" bIns="43200"/>
          <a:lstStyle/>
          <a:p>
            <a:pPr algn="ctr">
              <a:spcAft>
                <a:spcPts val="1000"/>
              </a:spcAft>
            </a:pPr>
            <a:r>
              <a:rPr lang="en-US" sz="3200"/>
              <a:t>Cause 1</a:t>
            </a:r>
          </a:p>
        </p:txBody>
      </p:sp>
      <p:sp>
        <p:nvSpPr>
          <p:cNvPr id="3092" name="Rectangle 20"/>
          <p:cNvSpPr>
            <a:spLocks noChangeArrowheads="1"/>
          </p:cNvSpPr>
          <p:nvPr/>
        </p:nvSpPr>
        <p:spPr bwMode="auto">
          <a:xfrm>
            <a:off x="3286125" y="3020343"/>
            <a:ext cx="2630488" cy="889000"/>
          </a:xfrm>
          <a:prstGeom prst="rect">
            <a:avLst/>
          </a:prstGeom>
          <a:solidFill>
            <a:srgbClr val="0070C0"/>
          </a:solidFill>
          <a:ln w="9525">
            <a:solidFill>
              <a:srgbClr val="000000"/>
            </a:solidFill>
            <a:miter lim="800000"/>
            <a:headEnd/>
            <a:tailEnd/>
          </a:ln>
        </p:spPr>
        <p:txBody>
          <a:bodyPr lIns="0" tIns="0" rIns="0" bIns="54864"/>
          <a:lstStyle/>
          <a:p>
            <a:pPr algn="ctr"/>
            <a:r>
              <a:rPr lang="en-US" sz="3200" dirty="0">
                <a:solidFill>
                  <a:schemeClr val="bg1"/>
                </a:solidFill>
              </a:rPr>
              <a:t>Cause 2</a:t>
            </a:r>
          </a:p>
        </p:txBody>
      </p:sp>
      <p:cxnSp>
        <p:nvCxnSpPr>
          <p:cNvPr id="3095" name="AutoShape 23"/>
          <p:cNvCxnSpPr>
            <a:cxnSpLocks noChangeShapeType="1"/>
            <a:stCxn id="3088" idx="0"/>
            <a:endCxn id="3092" idx="2"/>
          </p:cNvCxnSpPr>
          <p:nvPr/>
        </p:nvCxnSpPr>
        <p:spPr bwMode="auto">
          <a:xfrm rot="5400000" flipH="1" flipV="1">
            <a:off x="3713957" y="3346574"/>
            <a:ext cx="325437" cy="1450975"/>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096" name="AutoShape 24"/>
          <p:cNvCxnSpPr>
            <a:cxnSpLocks noChangeShapeType="1"/>
            <a:stCxn id="3089" idx="0"/>
            <a:endCxn id="3092" idx="2"/>
          </p:cNvCxnSpPr>
          <p:nvPr/>
        </p:nvCxnSpPr>
        <p:spPr bwMode="auto">
          <a:xfrm rot="5400000" flipH="1" flipV="1">
            <a:off x="4350544" y="3983162"/>
            <a:ext cx="325437" cy="177800"/>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097" name="AutoShape 25"/>
          <p:cNvCxnSpPr>
            <a:cxnSpLocks noChangeShapeType="1"/>
            <a:stCxn id="3091" idx="0"/>
            <a:endCxn id="33804" idx="2"/>
          </p:cNvCxnSpPr>
          <p:nvPr/>
        </p:nvCxnSpPr>
        <p:spPr bwMode="auto">
          <a:xfrm rot="5400000" flipH="1" flipV="1">
            <a:off x="2878138" y="1320130"/>
            <a:ext cx="344488" cy="3011487"/>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098" name="AutoShape 26"/>
          <p:cNvCxnSpPr>
            <a:cxnSpLocks noChangeShapeType="1"/>
            <a:stCxn id="3078" idx="0"/>
            <a:endCxn id="33804" idx="2"/>
          </p:cNvCxnSpPr>
          <p:nvPr/>
        </p:nvCxnSpPr>
        <p:spPr bwMode="auto">
          <a:xfrm rot="16200000" flipV="1">
            <a:off x="6018212" y="1191543"/>
            <a:ext cx="366713" cy="3290888"/>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100" name="AutoShape 28"/>
          <p:cNvCxnSpPr>
            <a:cxnSpLocks noChangeShapeType="1"/>
            <a:stCxn id="3086" idx="0"/>
            <a:endCxn id="3091" idx="2"/>
          </p:cNvCxnSpPr>
          <p:nvPr/>
        </p:nvCxnSpPr>
        <p:spPr bwMode="auto">
          <a:xfrm rot="5400000" flipH="1" flipV="1">
            <a:off x="1000919" y="3760911"/>
            <a:ext cx="355600" cy="731838"/>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101" name="AutoShape 29"/>
          <p:cNvCxnSpPr>
            <a:cxnSpLocks noChangeShapeType="1"/>
            <a:stCxn id="3087" idx="0"/>
            <a:endCxn id="3091" idx="2"/>
          </p:cNvCxnSpPr>
          <p:nvPr/>
        </p:nvCxnSpPr>
        <p:spPr bwMode="auto">
          <a:xfrm rot="16200000" flipV="1">
            <a:off x="1554957" y="3938711"/>
            <a:ext cx="368300" cy="388937"/>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102" name="AutoShape 30"/>
          <p:cNvCxnSpPr>
            <a:cxnSpLocks noChangeShapeType="1"/>
            <a:stCxn id="3092" idx="0"/>
            <a:endCxn id="33804" idx="2"/>
          </p:cNvCxnSpPr>
          <p:nvPr/>
        </p:nvCxnSpPr>
        <p:spPr bwMode="auto">
          <a:xfrm rot="16200000" flipV="1">
            <a:off x="4395787" y="2813968"/>
            <a:ext cx="366713" cy="46038"/>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sp>
        <p:nvSpPr>
          <p:cNvPr id="3105" name="Rectangle 33"/>
          <p:cNvSpPr>
            <a:spLocks noChangeArrowheads="1"/>
          </p:cNvSpPr>
          <p:nvPr/>
        </p:nvSpPr>
        <p:spPr bwMode="auto">
          <a:xfrm>
            <a:off x="5143500" y="4234780"/>
            <a:ext cx="1374775" cy="1714500"/>
          </a:xfrm>
          <a:prstGeom prst="rect">
            <a:avLst/>
          </a:prstGeom>
          <a:solidFill>
            <a:srgbClr val="0070C0"/>
          </a:solidFill>
          <a:ln w="9525">
            <a:solidFill>
              <a:srgbClr val="000000"/>
            </a:solidFill>
            <a:miter lim="800000"/>
            <a:headEnd/>
            <a:tailEnd/>
          </a:ln>
        </p:spPr>
        <p:txBody>
          <a:bodyPr lIns="0" tIns="18000" rIns="0" bIns="18000"/>
          <a:lstStyle/>
          <a:p>
            <a:pPr algn="ctr">
              <a:spcAft>
                <a:spcPts val="1000"/>
              </a:spcAft>
            </a:pPr>
            <a:r>
              <a:rPr lang="en-US" sz="3200">
                <a:solidFill>
                  <a:schemeClr val="bg1"/>
                </a:solidFill>
              </a:rPr>
              <a:t>C2.1</a:t>
            </a:r>
          </a:p>
        </p:txBody>
      </p:sp>
      <p:cxnSp>
        <p:nvCxnSpPr>
          <p:cNvPr id="3109" name="AutoShape 37"/>
          <p:cNvCxnSpPr>
            <a:cxnSpLocks noChangeShapeType="1"/>
            <a:stCxn id="3077" idx="0"/>
            <a:endCxn id="3078" idx="2"/>
          </p:cNvCxnSpPr>
          <p:nvPr/>
        </p:nvCxnSpPr>
        <p:spPr bwMode="auto">
          <a:xfrm rot="16200000" flipV="1">
            <a:off x="7947026" y="3777580"/>
            <a:ext cx="411162" cy="611187"/>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110" name="AutoShape 38"/>
          <p:cNvCxnSpPr>
            <a:cxnSpLocks noChangeShapeType="1"/>
            <a:stCxn id="3076" idx="0"/>
            <a:endCxn id="3078" idx="2"/>
          </p:cNvCxnSpPr>
          <p:nvPr/>
        </p:nvCxnSpPr>
        <p:spPr bwMode="auto">
          <a:xfrm rot="5400000" flipH="1" flipV="1">
            <a:off x="7354888" y="3780755"/>
            <a:ext cx="395287" cy="588963"/>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111" name="AutoShape 39"/>
          <p:cNvCxnSpPr>
            <a:cxnSpLocks noChangeShapeType="1"/>
            <a:stCxn id="3105" idx="0"/>
            <a:endCxn id="3092" idx="2"/>
          </p:cNvCxnSpPr>
          <p:nvPr/>
        </p:nvCxnSpPr>
        <p:spPr bwMode="auto">
          <a:xfrm rot="16200000" flipV="1">
            <a:off x="5053807" y="3457699"/>
            <a:ext cx="325437" cy="1228725"/>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3818" name="AutoShape 40"/>
          <p:cNvCxnSpPr>
            <a:cxnSpLocks noChangeShapeType="1"/>
            <a:stCxn id="33804" idx="0"/>
            <a:endCxn id="33797" idx="2"/>
          </p:cNvCxnSpPr>
          <p:nvPr/>
        </p:nvCxnSpPr>
        <p:spPr bwMode="auto">
          <a:xfrm rot="16200000" flipV="1">
            <a:off x="2956719" y="349374"/>
            <a:ext cx="214312" cy="2984500"/>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3819" name="AutoShape 41"/>
          <p:cNvCxnSpPr>
            <a:cxnSpLocks noChangeShapeType="1"/>
            <a:stCxn id="33804" idx="0"/>
            <a:endCxn id="33798" idx="2"/>
          </p:cNvCxnSpPr>
          <p:nvPr/>
        </p:nvCxnSpPr>
        <p:spPr bwMode="auto">
          <a:xfrm rot="16200000" flipV="1">
            <a:off x="4348956" y="1741612"/>
            <a:ext cx="263525" cy="150812"/>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3820" name="AutoShape 42"/>
          <p:cNvCxnSpPr>
            <a:cxnSpLocks noChangeShapeType="1"/>
            <a:stCxn id="33804" idx="0"/>
            <a:endCxn id="33799" idx="2"/>
          </p:cNvCxnSpPr>
          <p:nvPr/>
        </p:nvCxnSpPr>
        <p:spPr bwMode="auto">
          <a:xfrm rot="5400000" flipH="1" flipV="1">
            <a:off x="5994400" y="224755"/>
            <a:ext cx="285750" cy="3162300"/>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sp>
        <p:nvSpPr>
          <p:cNvPr id="164" name="Oval 163"/>
          <p:cNvSpPr>
            <a:spLocks noChangeArrowheads="1"/>
          </p:cNvSpPr>
          <p:nvPr/>
        </p:nvSpPr>
        <p:spPr bwMode="auto">
          <a:xfrm>
            <a:off x="714375" y="2377405"/>
            <a:ext cx="1571625" cy="714375"/>
          </a:xfrm>
          <a:prstGeom prst="ellipse">
            <a:avLst/>
          </a:prstGeom>
          <a:solidFill>
            <a:schemeClr val="bg1"/>
          </a:solidFill>
          <a:ln w="9525">
            <a:solidFill>
              <a:schemeClr val="tx1"/>
            </a:solidFill>
            <a:round/>
            <a:headEnd/>
            <a:tailEnd/>
          </a:ln>
        </p:spPr>
        <p:txBody>
          <a:bodyPr/>
          <a:lstStyle/>
          <a:p>
            <a:pPr algn="ctr"/>
            <a:r>
              <a:rPr lang="fr-CH" sz="2400" b="1"/>
              <a:t>WHY?</a:t>
            </a:r>
            <a:endParaRPr lang="en-GB" sz="2400" b="1"/>
          </a:p>
        </p:txBody>
      </p:sp>
      <p:sp>
        <p:nvSpPr>
          <p:cNvPr id="165" name="Oval 164"/>
          <p:cNvSpPr>
            <a:spLocks noChangeArrowheads="1"/>
          </p:cNvSpPr>
          <p:nvPr/>
        </p:nvSpPr>
        <p:spPr bwMode="auto">
          <a:xfrm>
            <a:off x="3857625" y="2377405"/>
            <a:ext cx="1571625" cy="714375"/>
          </a:xfrm>
          <a:prstGeom prst="ellipse">
            <a:avLst/>
          </a:prstGeom>
          <a:solidFill>
            <a:schemeClr val="bg1"/>
          </a:solidFill>
          <a:ln w="9525">
            <a:solidFill>
              <a:schemeClr val="tx1"/>
            </a:solidFill>
            <a:round/>
            <a:headEnd/>
            <a:tailEnd/>
          </a:ln>
        </p:spPr>
        <p:txBody>
          <a:bodyPr/>
          <a:lstStyle/>
          <a:p>
            <a:pPr algn="ctr"/>
            <a:r>
              <a:rPr lang="fr-CH" sz="2400" b="1"/>
              <a:t>WHY?</a:t>
            </a:r>
            <a:endParaRPr lang="en-GB" sz="2400" b="1"/>
          </a:p>
        </p:txBody>
      </p:sp>
      <p:sp>
        <p:nvSpPr>
          <p:cNvPr id="166" name="Oval 165"/>
          <p:cNvSpPr>
            <a:spLocks noChangeArrowheads="1"/>
          </p:cNvSpPr>
          <p:nvPr/>
        </p:nvSpPr>
        <p:spPr bwMode="auto">
          <a:xfrm>
            <a:off x="6929438" y="2377405"/>
            <a:ext cx="1571625" cy="714375"/>
          </a:xfrm>
          <a:prstGeom prst="ellipse">
            <a:avLst/>
          </a:prstGeom>
          <a:solidFill>
            <a:schemeClr val="bg1"/>
          </a:solidFill>
          <a:ln w="9525">
            <a:solidFill>
              <a:schemeClr val="tx1"/>
            </a:solidFill>
            <a:round/>
            <a:headEnd/>
            <a:tailEnd/>
          </a:ln>
        </p:spPr>
        <p:txBody>
          <a:bodyPr/>
          <a:lstStyle/>
          <a:p>
            <a:pPr algn="ctr"/>
            <a:r>
              <a:rPr lang="fr-CH" sz="2400" b="1"/>
              <a:t>WHY?</a:t>
            </a:r>
            <a:endParaRPr lang="en-GB" sz="2400" b="1"/>
          </a:p>
        </p:txBody>
      </p:sp>
      <p:sp>
        <p:nvSpPr>
          <p:cNvPr id="167" name="Oval 166"/>
          <p:cNvSpPr>
            <a:spLocks noChangeArrowheads="1"/>
          </p:cNvSpPr>
          <p:nvPr/>
        </p:nvSpPr>
        <p:spPr bwMode="auto">
          <a:xfrm>
            <a:off x="571500" y="3806155"/>
            <a:ext cx="1643063" cy="642938"/>
          </a:xfrm>
          <a:prstGeom prst="ellipse">
            <a:avLst/>
          </a:prstGeom>
          <a:solidFill>
            <a:schemeClr val="bg1"/>
          </a:solidFill>
          <a:ln w="9525">
            <a:solidFill>
              <a:schemeClr val="tx1"/>
            </a:solidFill>
            <a:round/>
            <a:headEnd/>
            <a:tailEnd/>
          </a:ln>
        </p:spPr>
        <p:txBody>
          <a:bodyPr/>
          <a:lstStyle/>
          <a:p>
            <a:pPr algn="ctr"/>
            <a:r>
              <a:rPr lang="fr-CH" sz="2400" b="1"/>
              <a:t>WHY?</a:t>
            </a:r>
            <a:endParaRPr lang="en-GB" sz="2400" b="1"/>
          </a:p>
        </p:txBody>
      </p:sp>
      <p:sp>
        <p:nvSpPr>
          <p:cNvPr id="168" name="Oval 167"/>
          <p:cNvSpPr>
            <a:spLocks noChangeArrowheads="1"/>
          </p:cNvSpPr>
          <p:nvPr/>
        </p:nvSpPr>
        <p:spPr bwMode="auto">
          <a:xfrm>
            <a:off x="3929063" y="3663280"/>
            <a:ext cx="1643062" cy="642938"/>
          </a:xfrm>
          <a:prstGeom prst="ellipse">
            <a:avLst/>
          </a:prstGeom>
          <a:solidFill>
            <a:schemeClr val="bg1"/>
          </a:solidFill>
          <a:ln w="9525">
            <a:solidFill>
              <a:schemeClr val="tx1"/>
            </a:solidFill>
            <a:round/>
            <a:headEnd/>
            <a:tailEnd/>
          </a:ln>
        </p:spPr>
        <p:txBody>
          <a:bodyPr/>
          <a:lstStyle/>
          <a:p>
            <a:pPr algn="ctr"/>
            <a:r>
              <a:rPr lang="fr-CH" sz="2400" b="1"/>
              <a:t>WHY?</a:t>
            </a:r>
            <a:endParaRPr lang="en-GB" sz="2400" b="1"/>
          </a:p>
        </p:txBody>
      </p:sp>
      <p:sp>
        <p:nvSpPr>
          <p:cNvPr id="169" name="Oval 168"/>
          <p:cNvSpPr>
            <a:spLocks noChangeArrowheads="1"/>
          </p:cNvSpPr>
          <p:nvPr/>
        </p:nvSpPr>
        <p:spPr bwMode="auto">
          <a:xfrm>
            <a:off x="7000875" y="3734718"/>
            <a:ext cx="1643063" cy="642937"/>
          </a:xfrm>
          <a:prstGeom prst="ellipse">
            <a:avLst/>
          </a:prstGeom>
          <a:solidFill>
            <a:schemeClr val="bg1"/>
          </a:solidFill>
          <a:ln w="9525">
            <a:solidFill>
              <a:schemeClr val="tx1"/>
            </a:solidFill>
            <a:round/>
            <a:headEnd/>
            <a:tailEnd/>
          </a:ln>
        </p:spPr>
        <p:txBody>
          <a:bodyPr/>
          <a:lstStyle/>
          <a:p>
            <a:pPr algn="ctr"/>
            <a:r>
              <a:rPr lang="fr-CH" sz="2400" b="1"/>
              <a:t>WHY?</a:t>
            </a:r>
            <a:endParaRPr lang="en-GB" sz="2400" b="1"/>
          </a:p>
        </p:txBody>
      </p:sp>
      <p:sp>
        <p:nvSpPr>
          <p:cNvPr id="35" name="Title 1"/>
          <p:cNvSpPr txBox="1">
            <a:spLocks/>
          </p:cNvSpPr>
          <p:nvPr/>
        </p:nvSpPr>
        <p:spPr>
          <a:xfrm>
            <a:off x="457200" y="274638"/>
            <a:ext cx="8229600" cy="1143000"/>
          </a:xfrm>
          <a:prstGeom prst="rect">
            <a:avLst/>
          </a:prstGeom>
        </p:spPr>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To plan your objectives to achieve and actions to finance –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Why-Why Tree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824288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down)">
                                      <p:cBhvr>
                                        <p:cTn id="7" dur="500"/>
                                        <p:tgtEl>
                                          <p:spTgt spid="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91"/>
                                        </p:tgtEl>
                                        <p:attrNameLst>
                                          <p:attrName>style.visibility</p:attrName>
                                        </p:attrNameLst>
                                      </p:cBhvr>
                                      <p:to>
                                        <p:strVal val="visible"/>
                                      </p:to>
                                    </p:set>
                                    <p:animEffect transition="in" filter="wipe(down)">
                                      <p:cBhvr>
                                        <p:cTn id="12" dur="500"/>
                                        <p:tgtEl>
                                          <p:spTgt spid="3091"/>
                                        </p:tgtEl>
                                      </p:cBhvr>
                                    </p:animEffect>
                                  </p:childTnLst>
                                </p:cTn>
                              </p:par>
                              <p:par>
                                <p:cTn id="13" presetID="22" presetClass="entr" presetSubtype="4" fill="hold" nodeType="withEffect">
                                  <p:stCondLst>
                                    <p:cond delay="0"/>
                                  </p:stCondLst>
                                  <p:childTnLst>
                                    <p:set>
                                      <p:cBhvr>
                                        <p:cTn id="14" dur="1" fill="hold">
                                          <p:stCondLst>
                                            <p:cond delay="0"/>
                                          </p:stCondLst>
                                        </p:cTn>
                                        <p:tgtEl>
                                          <p:spTgt spid="3097"/>
                                        </p:tgtEl>
                                        <p:attrNameLst>
                                          <p:attrName>style.visibility</p:attrName>
                                        </p:attrNameLst>
                                      </p:cBhvr>
                                      <p:to>
                                        <p:strVal val="visible"/>
                                      </p:to>
                                    </p:set>
                                    <p:animEffect transition="in" filter="wipe(down)">
                                      <p:cBhvr>
                                        <p:cTn id="15" dur="500"/>
                                        <p:tgtEl>
                                          <p:spTgt spid="30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5"/>
                                        </p:tgtEl>
                                        <p:attrNameLst>
                                          <p:attrName>style.visibility</p:attrName>
                                        </p:attrNameLst>
                                      </p:cBhvr>
                                      <p:to>
                                        <p:strVal val="visible"/>
                                      </p:to>
                                    </p:set>
                                    <p:animEffect transition="in" filter="wipe(down)">
                                      <p:cBhvr>
                                        <p:cTn id="20" dur="500"/>
                                        <p:tgtEl>
                                          <p:spTgt spid="1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3102"/>
                                        </p:tgtEl>
                                        <p:attrNameLst>
                                          <p:attrName>style.visibility</p:attrName>
                                        </p:attrNameLst>
                                      </p:cBhvr>
                                      <p:to>
                                        <p:strVal val="visible"/>
                                      </p:to>
                                    </p:set>
                                    <p:animEffect transition="in" filter="wipe(down)">
                                      <p:cBhvr>
                                        <p:cTn id="25" dur="500"/>
                                        <p:tgtEl>
                                          <p:spTgt spid="31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92"/>
                                        </p:tgtEl>
                                        <p:attrNameLst>
                                          <p:attrName>style.visibility</p:attrName>
                                        </p:attrNameLst>
                                      </p:cBhvr>
                                      <p:to>
                                        <p:strVal val="visible"/>
                                      </p:to>
                                    </p:set>
                                    <p:animEffect transition="in" filter="wipe(down)">
                                      <p:cBhvr>
                                        <p:cTn id="30" dur="500"/>
                                        <p:tgtEl>
                                          <p:spTgt spid="30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6"/>
                                        </p:tgtEl>
                                        <p:attrNameLst>
                                          <p:attrName>style.visibility</p:attrName>
                                        </p:attrNameLst>
                                      </p:cBhvr>
                                      <p:to>
                                        <p:strVal val="visible"/>
                                      </p:to>
                                    </p:set>
                                    <p:animEffect transition="in" filter="wipe(down)">
                                      <p:cBhvr>
                                        <p:cTn id="35" dur="500"/>
                                        <p:tgtEl>
                                          <p:spTgt spid="16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3098"/>
                                        </p:tgtEl>
                                        <p:attrNameLst>
                                          <p:attrName>style.visibility</p:attrName>
                                        </p:attrNameLst>
                                      </p:cBhvr>
                                      <p:to>
                                        <p:strVal val="visible"/>
                                      </p:to>
                                    </p:set>
                                    <p:animEffect transition="in" filter="wipe(down)">
                                      <p:cBhvr>
                                        <p:cTn id="40" dur="500"/>
                                        <p:tgtEl>
                                          <p:spTgt spid="309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078"/>
                                        </p:tgtEl>
                                        <p:attrNameLst>
                                          <p:attrName>style.visibility</p:attrName>
                                        </p:attrNameLst>
                                      </p:cBhvr>
                                      <p:to>
                                        <p:strVal val="visible"/>
                                      </p:to>
                                    </p:set>
                                    <p:animEffect transition="in" filter="wipe(down)">
                                      <p:cBhvr>
                                        <p:cTn id="45" dur="500"/>
                                        <p:tgtEl>
                                          <p:spTgt spid="307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67"/>
                                        </p:tgtEl>
                                        <p:attrNameLst>
                                          <p:attrName>style.visibility</p:attrName>
                                        </p:attrNameLst>
                                      </p:cBhvr>
                                      <p:to>
                                        <p:strVal val="visible"/>
                                      </p:to>
                                    </p:set>
                                    <p:animEffect transition="in" filter="wipe(down)">
                                      <p:cBhvr>
                                        <p:cTn id="50" dur="500"/>
                                        <p:tgtEl>
                                          <p:spTgt spid="16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86"/>
                                        </p:tgtEl>
                                        <p:attrNameLst>
                                          <p:attrName>style.visibility</p:attrName>
                                        </p:attrNameLst>
                                      </p:cBhvr>
                                      <p:to>
                                        <p:strVal val="visible"/>
                                      </p:to>
                                    </p:set>
                                    <p:animEffect transition="in" filter="wipe(down)">
                                      <p:cBhvr>
                                        <p:cTn id="55" dur="500"/>
                                        <p:tgtEl>
                                          <p:spTgt spid="3086"/>
                                        </p:tgtEl>
                                      </p:cBhvr>
                                    </p:animEffect>
                                  </p:childTnLst>
                                </p:cTn>
                              </p:par>
                              <p:par>
                                <p:cTn id="56" presetID="22" presetClass="entr" presetSubtype="4" fill="hold" nodeType="withEffect">
                                  <p:stCondLst>
                                    <p:cond delay="0"/>
                                  </p:stCondLst>
                                  <p:childTnLst>
                                    <p:set>
                                      <p:cBhvr>
                                        <p:cTn id="57" dur="1" fill="hold">
                                          <p:stCondLst>
                                            <p:cond delay="0"/>
                                          </p:stCondLst>
                                        </p:cTn>
                                        <p:tgtEl>
                                          <p:spTgt spid="3100"/>
                                        </p:tgtEl>
                                        <p:attrNameLst>
                                          <p:attrName>style.visibility</p:attrName>
                                        </p:attrNameLst>
                                      </p:cBhvr>
                                      <p:to>
                                        <p:strVal val="visible"/>
                                      </p:to>
                                    </p:set>
                                    <p:animEffect transition="in" filter="wipe(down)">
                                      <p:cBhvr>
                                        <p:cTn id="58" dur="500"/>
                                        <p:tgtEl>
                                          <p:spTgt spid="310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3101"/>
                                        </p:tgtEl>
                                        <p:attrNameLst>
                                          <p:attrName>style.visibility</p:attrName>
                                        </p:attrNameLst>
                                      </p:cBhvr>
                                      <p:to>
                                        <p:strVal val="visible"/>
                                      </p:to>
                                    </p:set>
                                    <p:animEffect transition="in" filter="wipe(down)">
                                      <p:cBhvr>
                                        <p:cTn id="63" dur="500"/>
                                        <p:tgtEl>
                                          <p:spTgt spid="310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087"/>
                                        </p:tgtEl>
                                        <p:attrNameLst>
                                          <p:attrName>style.visibility</p:attrName>
                                        </p:attrNameLst>
                                      </p:cBhvr>
                                      <p:to>
                                        <p:strVal val="visible"/>
                                      </p:to>
                                    </p:set>
                                    <p:animEffect transition="in" filter="wipe(down)">
                                      <p:cBhvr>
                                        <p:cTn id="66" dur="500"/>
                                        <p:tgtEl>
                                          <p:spTgt spid="308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3095"/>
                                        </p:tgtEl>
                                        <p:attrNameLst>
                                          <p:attrName>style.visibility</p:attrName>
                                        </p:attrNameLst>
                                      </p:cBhvr>
                                      <p:to>
                                        <p:strVal val="visible"/>
                                      </p:to>
                                    </p:set>
                                    <p:animEffect transition="in" filter="wipe(down)">
                                      <p:cBhvr>
                                        <p:cTn id="71" dur="500"/>
                                        <p:tgtEl>
                                          <p:spTgt spid="309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68"/>
                                        </p:tgtEl>
                                        <p:attrNameLst>
                                          <p:attrName>style.visibility</p:attrName>
                                        </p:attrNameLst>
                                      </p:cBhvr>
                                      <p:to>
                                        <p:strVal val="visible"/>
                                      </p:to>
                                    </p:set>
                                    <p:animEffect transition="in" filter="wipe(down)">
                                      <p:cBhvr>
                                        <p:cTn id="76" dur="500"/>
                                        <p:tgtEl>
                                          <p:spTgt spid="16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088"/>
                                        </p:tgtEl>
                                        <p:attrNameLst>
                                          <p:attrName>style.visibility</p:attrName>
                                        </p:attrNameLst>
                                      </p:cBhvr>
                                      <p:to>
                                        <p:strVal val="visible"/>
                                      </p:to>
                                    </p:set>
                                    <p:animEffect transition="in" filter="wipe(down)">
                                      <p:cBhvr>
                                        <p:cTn id="79" dur="500"/>
                                        <p:tgtEl>
                                          <p:spTgt spid="308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nodeType="clickEffect">
                                  <p:stCondLst>
                                    <p:cond delay="0"/>
                                  </p:stCondLst>
                                  <p:childTnLst>
                                    <p:set>
                                      <p:cBhvr>
                                        <p:cTn id="83" dur="1" fill="hold">
                                          <p:stCondLst>
                                            <p:cond delay="0"/>
                                          </p:stCondLst>
                                        </p:cTn>
                                        <p:tgtEl>
                                          <p:spTgt spid="3096"/>
                                        </p:tgtEl>
                                        <p:attrNameLst>
                                          <p:attrName>style.visibility</p:attrName>
                                        </p:attrNameLst>
                                      </p:cBhvr>
                                      <p:to>
                                        <p:strVal val="visible"/>
                                      </p:to>
                                    </p:set>
                                    <p:animEffect transition="in" filter="wipe(down)">
                                      <p:cBhvr>
                                        <p:cTn id="84" dur="500"/>
                                        <p:tgtEl>
                                          <p:spTgt spid="3096"/>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089"/>
                                        </p:tgtEl>
                                        <p:attrNameLst>
                                          <p:attrName>style.visibility</p:attrName>
                                        </p:attrNameLst>
                                      </p:cBhvr>
                                      <p:to>
                                        <p:strVal val="visible"/>
                                      </p:to>
                                    </p:set>
                                    <p:animEffect transition="in" filter="wipe(down)">
                                      <p:cBhvr>
                                        <p:cTn id="87" dur="500"/>
                                        <p:tgtEl>
                                          <p:spTgt spid="308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3111"/>
                                        </p:tgtEl>
                                        <p:attrNameLst>
                                          <p:attrName>style.visibility</p:attrName>
                                        </p:attrNameLst>
                                      </p:cBhvr>
                                      <p:to>
                                        <p:strVal val="visible"/>
                                      </p:to>
                                    </p:set>
                                    <p:animEffect transition="in" filter="wipe(down)">
                                      <p:cBhvr>
                                        <p:cTn id="92" dur="500"/>
                                        <p:tgtEl>
                                          <p:spTgt spid="3111"/>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105"/>
                                        </p:tgtEl>
                                        <p:attrNameLst>
                                          <p:attrName>style.visibility</p:attrName>
                                        </p:attrNameLst>
                                      </p:cBhvr>
                                      <p:to>
                                        <p:strVal val="visible"/>
                                      </p:to>
                                    </p:set>
                                    <p:animEffect transition="in" filter="wipe(down)">
                                      <p:cBhvr>
                                        <p:cTn id="95" dur="500"/>
                                        <p:tgtEl>
                                          <p:spTgt spid="310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69"/>
                                        </p:tgtEl>
                                        <p:attrNameLst>
                                          <p:attrName>style.visibility</p:attrName>
                                        </p:attrNameLst>
                                      </p:cBhvr>
                                      <p:to>
                                        <p:strVal val="visible"/>
                                      </p:to>
                                    </p:set>
                                    <p:animEffect transition="in" filter="wipe(down)">
                                      <p:cBhvr>
                                        <p:cTn id="100" dur="500"/>
                                        <p:tgtEl>
                                          <p:spTgt spid="16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3076"/>
                                        </p:tgtEl>
                                        <p:attrNameLst>
                                          <p:attrName>style.visibility</p:attrName>
                                        </p:attrNameLst>
                                      </p:cBhvr>
                                      <p:to>
                                        <p:strVal val="visible"/>
                                      </p:to>
                                    </p:set>
                                    <p:animEffect transition="in" filter="wipe(down)">
                                      <p:cBhvr>
                                        <p:cTn id="105" dur="500"/>
                                        <p:tgtEl>
                                          <p:spTgt spid="3076"/>
                                        </p:tgtEl>
                                      </p:cBhvr>
                                    </p:animEffect>
                                  </p:childTnLst>
                                </p:cTn>
                              </p:par>
                              <p:par>
                                <p:cTn id="106" presetID="22" presetClass="entr" presetSubtype="4" fill="hold" nodeType="withEffect">
                                  <p:stCondLst>
                                    <p:cond delay="0"/>
                                  </p:stCondLst>
                                  <p:childTnLst>
                                    <p:set>
                                      <p:cBhvr>
                                        <p:cTn id="107" dur="1" fill="hold">
                                          <p:stCondLst>
                                            <p:cond delay="0"/>
                                          </p:stCondLst>
                                        </p:cTn>
                                        <p:tgtEl>
                                          <p:spTgt spid="3110"/>
                                        </p:tgtEl>
                                        <p:attrNameLst>
                                          <p:attrName>style.visibility</p:attrName>
                                        </p:attrNameLst>
                                      </p:cBhvr>
                                      <p:to>
                                        <p:strVal val="visible"/>
                                      </p:to>
                                    </p:set>
                                    <p:animEffect transition="in" filter="wipe(down)">
                                      <p:cBhvr>
                                        <p:cTn id="108" dur="500"/>
                                        <p:tgtEl>
                                          <p:spTgt spid="311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4" fill="hold" nodeType="clickEffect">
                                  <p:stCondLst>
                                    <p:cond delay="0"/>
                                  </p:stCondLst>
                                  <p:childTnLst>
                                    <p:set>
                                      <p:cBhvr>
                                        <p:cTn id="112" dur="1" fill="hold">
                                          <p:stCondLst>
                                            <p:cond delay="0"/>
                                          </p:stCondLst>
                                        </p:cTn>
                                        <p:tgtEl>
                                          <p:spTgt spid="3109"/>
                                        </p:tgtEl>
                                        <p:attrNameLst>
                                          <p:attrName>style.visibility</p:attrName>
                                        </p:attrNameLst>
                                      </p:cBhvr>
                                      <p:to>
                                        <p:strVal val="visible"/>
                                      </p:to>
                                    </p:set>
                                    <p:animEffect transition="in" filter="wipe(down)">
                                      <p:cBhvr>
                                        <p:cTn id="113" dur="500"/>
                                        <p:tgtEl>
                                          <p:spTgt spid="3109"/>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077"/>
                                        </p:tgtEl>
                                        <p:attrNameLst>
                                          <p:attrName>style.visibility</p:attrName>
                                        </p:attrNameLst>
                                      </p:cBhvr>
                                      <p:to>
                                        <p:strVal val="visible"/>
                                      </p:to>
                                    </p:set>
                                    <p:animEffect transition="in" filter="wipe(down)">
                                      <p:cBhvr>
                                        <p:cTn id="116"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86" grpId="0" animBg="1"/>
      <p:bldP spid="3087" grpId="0" animBg="1"/>
      <p:bldP spid="3088" grpId="0" animBg="1"/>
      <p:bldP spid="3089" grpId="0" animBg="1"/>
      <p:bldP spid="3091" grpId="0" animBg="1"/>
      <p:bldP spid="3092" grpId="0" animBg="1"/>
      <p:bldP spid="3105" grpId="0" animBg="1"/>
      <p:bldP spid="164" grpId="0" animBg="1"/>
      <p:bldP spid="165" grpId="0" animBg="1"/>
      <p:bldP spid="166" grpId="0" animBg="1"/>
      <p:bldP spid="167" grpId="0" animBg="1"/>
      <p:bldP spid="168" grpId="0" animBg="1"/>
      <p:bldP spid="1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686800" cy="1143000"/>
          </a:xfrm>
        </p:spPr>
        <p:txBody>
          <a:bodyPr>
            <a:normAutofit fontScale="90000"/>
          </a:bodyPr>
          <a:lstStyle/>
          <a:p>
            <a:r>
              <a:rPr lang="en-US" dirty="0" smtClean="0"/>
              <a:t>What is the situation in your country? What do you want to achieve?</a:t>
            </a:r>
            <a:endParaRPr lang="en-GB" dirty="0" smtClean="0"/>
          </a:p>
        </p:txBody>
      </p:sp>
      <p:sp>
        <p:nvSpPr>
          <p:cNvPr id="25603" name="Content Placeholder 2"/>
          <p:cNvSpPr>
            <a:spLocks noGrp="1"/>
          </p:cNvSpPr>
          <p:nvPr>
            <p:ph idx="1"/>
          </p:nvPr>
        </p:nvSpPr>
        <p:spPr>
          <a:xfrm>
            <a:off x="323850" y="1484785"/>
            <a:ext cx="8667750" cy="4320480"/>
          </a:xfrm>
        </p:spPr>
        <p:txBody>
          <a:bodyPr>
            <a:normAutofit fontScale="92500" lnSpcReduction="10000"/>
          </a:bodyPr>
          <a:lstStyle/>
          <a:p>
            <a:pPr marL="457200" indent="-457200"/>
            <a:r>
              <a:rPr lang="en-US" sz="2400" dirty="0" smtClean="0"/>
              <a:t>What is the current situation? What are your objectives regarding cycling? Example: to reach 22% by 2020 (from 19% now) Is it your objective only or supported by the official bodies as well? (Example: not that’s the NGO`s proposal)</a:t>
            </a:r>
          </a:p>
          <a:p>
            <a:pPr marL="457200" indent="-457200">
              <a:buNone/>
            </a:pPr>
            <a:endParaRPr lang="en-US" sz="2400" dirty="0" smtClean="0"/>
          </a:p>
          <a:p>
            <a:pPr marL="457200" indent="-457200"/>
            <a:r>
              <a:rPr lang="en-US" sz="2400" dirty="0" smtClean="0"/>
              <a:t>What kind of actions do you need? Example: to construct 2.000km new bike route, training for school kids etc. (all described in an unofficial national cycling concept)</a:t>
            </a:r>
          </a:p>
          <a:p>
            <a:pPr marL="457200" indent="-457200">
              <a:buNone/>
            </a:pPr>
            <a:endParaRPr lang="en-US" sz="2400" dirty="0" smtClean="0"/>
          </a:p>
          <a:p>
            <a:pPr marL="457200" indent="-457200"/>
            <a:r>
              <a:rPr lang="en-US" sz="2400" dirty="0" smtClean="0"/>
              <a:t>How much EU money do you need between 2014-2020? Example: 250million Euro (equal with 2007-2013)</a:t>
            </a:r>
          </a:p>
          <a:p>
            <a:pPr marL="457200" indent="-457200">
              <a:buNone/>
            </a:pPr>
            <a:r>
              <a:rPr lang="en-US" sz="2400" dirty="0" smtClean="0"/>
              <a:t> </a:t>
            </a:r>
          </a:p>
          <a:p>
            <a:pPr marL="0" indent="0">
              <a:buNone/>
            </a:pPr>
            <a:endParaRPr lang="en-US" sz="3000" dirty="0"/>
          </a:p>
          <a:p>
            <a:pPr marL="0" indent="0">
              <a:buNone/>
            </a:pPr>
            <a:endParaRPr lang="en-US" sz="1400" dirty="0" smtClean="0"/>
          </a:p>
          <a:p>
            <a:pPr lvl="1"/>
            <a:endParaRPr lang="en-GB" sz="1600" dirty="0" smtClean="0"/>
          </a:p>
        </p:txBody>
      </p:sp>
    </p:spTree>
    <p:extLst>
      <p:ext uri="{BB962C8B-B14F-4D97-AF65-F5344CB8AC3E}">
        <p14:creationId xmlns:p14="http://schemas.microsoft.com/office/powerpoint/2010/main" xmlns="" val="14279313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What kind of references do you have now? How much money is earmarked for cycling?</a:t>
            </a:r>
            <a:endParaRPr lang="en-GB" dirty="0" smtClean="0"/>
          </a:p>
        </p:txBody>
      </p:sp>
      <p:sp>
        <p:nvSpPr>
          <p:cNvPr id="25603" name="Content Placeholder 2"/>
          <p:cNvSpPr>
            <a:spLocks noGrp="1"/>
          </p:cNvSpPr>
          <p:nvPr>
            <p:ph idx="1"/>
          </p:nvPr>
        </p:nvSpPr>
        <p:spPr>
          <a:xfrm>
            <a:off x="251520" y="2060849"/>
            <a:ext cx="8712968" cy="3816424"/>
          </a:xfrm>
        </p:spPr>
        <p:txBody>
          <a:bodyPr>
            <a:normAutofit fontScale="92500" lnSpcReduction="10000"/>
          </a:bodyPr>
          <a:lstStyle/>
          <a:p>
            <a:pPr marL="0" indent="0">
              <a:buNone/>
            </a:pPr>
            <a:r>
              <a:rPr lang="en-US" sz="2400" b="1" dirty="0" smtClean="0"/>
              <a:t>For 2007-2013 and in the proposed documents for 2014-2020</a:t>
            </a:r>
            <a:endParaRPr lang="en-US" sz="2400" b="1" dirty="0"/>
          </a:p>
          <a:p>
            <a:pPr>
              <a:buNone/>
            </a:pPr>
            <a:endParaRPr lang="en-GB" sz="800" dirty="0" smtClean="0"/>
          </a:p>
          <a:p>
            <a:pPr marL="0" indent="0">
              <a:buNone/>
            </a:pPr>
            <a:r>
              <a:rPr lang="en-GB" sz="2000" dirty="0" smtClean="0"/>
              <a:t>At a national level:</a:t>
            </a:r>
          </a:p>
          <a:p>
            <a:pPr marL="0" indent="0">
              <a:buNone/>
            </a:pPr>
            <a:endParaRPr lang="en-GB" sz="800" dirty="0"/>
          </a:p>
          <a:p>
            <a:r>
              <a:rPr lang="en-GB" sz="2000" dirty="0" smtClean="0"/>
              <a:t>National Strategic Reference Frameworks (Example: yes we have “cycling” explicitly mentioned in the draft 2x, but we need more) </a:t>
            </a:r>
          </a:p>
          <a:p>
            <a:r>
              <a:rPr lang="en-GB" sz="2000" dirty="0" smtClean="0"/>
              <a:t>Operational Programmes for Transport, Tourism, Environment etc. (Example: the draft Transport Operational programme mention, but not as a main activity, just as a side issue, to take into account)</a:t>
            </a:r>
          </a:p>
          <a:p>
            <a:endParaRPr lang="en-US" sz="800" dirty="0" smtClean="0"/>
          </a:p>
          <a:p>
            <a:pPr marL="0" indent="0">
              <a:buNone/>
            </a:pPr>
            <a:r>
              <a:rPr lang="en-US" sz="2000" dirty="0" smtClean="0"/>
              <a:t>At a regional level:</a:t>
            </a:r>
          </a:p>
          <a:p>
            <a:r>
              <a:rPr lang="en-US" sz="2000" dirty="0" smtClean="0"/>
              <a:t>Operational </a:t>
            </a:r>
            <a:r>
              <a:rPr lang="en-US" sz="2000" dirty="0" err="1" smtClean="0"/>
              <a:t>Programmes</a:t>
            </a:r>
            <a:r>
              <a:rPr lang="en-US" sz="2000" dirty="0" smtClean="0"/>
              <a:t> for each region (Example: cycling is well represented, mentioned in the draft version, but the earmarked resources for regional - local transport in general are not enough)</a:t>
            </a:r>
            <a:endParaRPr lang="en-GB" sz="2000" dirty="0" smtClean="0"/>
          </a:p>
          <a:p>
            <a:pPr marL="0" indent="0">
              <a:buNone/>
            </a:pPr>
            <a:endParaRPr lang="en-US" sz="1400" dirty="0" smtClean="0"/>
          </a:p>
          <a:p>
            <a:pPr lvl="1"/>
            <a:endParaRPr lang="en-GB" sz="1600" dirty="0" smtClean="0"/>
          </a:p>
        </p:txBody>
      </p:sp>
    </p:spTree>
    <p:extLst>
      <p:ext uri="{BB962C8B-B14F-4D97-AF65-F5344CB8AC3E}">
        <p14:creationId xmlns:p14="http://schemas.microsoft.com/office/powerpoint/2010/main" xmlns="" val="14279313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Who should be convinced? Who are your allies and who is against?</a:t>
            </a:r>
            <a:endParaRPr lang="en-GB" dirty="0" smtClean="0"/>
          </a:p>
        </p:txBody>
      </p:sp>
      <p:graphicFrame>
        <p:nvGraphicFramePr>
          <p:cNvPr id="6" name="Table 5"/>
          <p:cNvGraphicFramePr>
            <a:graphicFrameLocks noGrp="1"/>
          </p:cNvGraphicFramePr>
          <p:nvPr>
            <p:extLst>
              <p:ext uri="{D42A27DB-BD31-4B8C-83A1-F6EECF244321}">
                <p14:modId xmlns="" xmlns:p14="http://schemas.microsoft.com/office/powerpoint/2010/main" val="3053545156"/>
              </p:ext>
            </p:extLst>
          </p:nvPr>
        </p:nvGraphicFramePr>
        <p:xfrm>
          <a:off x="251520" y="1844824"/>
          <a:ext cx="8280920" cy="4032447"/>
        </p:xfrm>
        <a:graphic>
          <a:graphicData uri="http://schemas.openxmlformats.org/drawingml/2006/table">
            <a:tbl>
              <a:tblPr/>
              <a:tblGrid>
                <a:gridCol w="1183194"/>
                <a:gridCol w="1181756"/>
                <a:gridCol w="1183194"/>
                <a:gridCol w="1183194"/>
                <a:gridCol w="1183194"/>
                <a:gridCol w="1183194"/>
                <a:gridCol w="1183194"/>
              </a:tblGrid>
              <a:tr h="386368">
                <a:tc>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0" lang="fr-CH" sz="1600" b="1" i="0" u="none" strike="noStrike" cap="none" normalizeH="0" baseline="0" dirty="0">
                          <a:ln>
                            <a:noFill/>
                          </a:ln>
                          <a:solidFill>
                            <a:schemeClr val="tx1"/>
                          </a:solidFill>
                          <a:effectLst/>
                          <a:latin typeface="Times New Roman" charset="0"/>
                          <a:ea typeface="ＭＳ Ｐゴシック" charset="0"/>
                          <a:cs typeface="Times New Roman" charset="0"/>
                        </a:rPr>
                        <a:t>Institutions </a:t>
                      </a:r>
                      <a:endParaRPr kumimoji="0" lang="en-GB" sz="1600" b="1"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0" lang="fr-CH" sz="1600" b="1" i="0" u="none" strike="noStrike" cap="none" normalizeH="0" baseline="0" dirty="0" err="1">
                          <a:ln>
                            <a:noFill/>
                          </a:ln>
                          <a:solidFill>
                            <a:schemeClr val="tx1"/>
                          </a:solidFill>
                          <a:effectLst/>
                          <a:latin typeface="Times New Roman" charset="0"/>
                          <a:ea typeface="ＭＳ Ｐゴシック" charset="0"/>
                          <a:cs typeface="Times New Roman" charset="0"/>
                        </a:rPr>
                        <a:t>Potential</a:t>
                      </a:r>
                      <a:r>
                        <a:rPr kumimoji="0" lang="fr-CH" sz="1600" b="1" i="0" u="none" strike="noStrike" cap="none" normalizeH="0" baseline="0" dirty="0">
                          <a:ln>
                            <a:noFill/>
                          </a:ln>
                          <a:solidFill>
                            <a:schemeClr val="tx1"/>
                          </a:solidFill>
                          <a:effectLst/>
                          <a:latin typeface="Times New Roman" charset="0"/>
                          <a:ea typeface="ＭＳ Ｐゴシック" charset="0"/>
                          <a:cs typeface="Times New Roman" charset="0"/>
                        </a:rPr>
                        <a:t> </a:t>
                      </a:r>
                      <a:r>
                        <a:rPr kumimoji="0" lang="fr-CH" sz="1600" b="1" i="0" u="none" strike="noStrike" cap="none" normalizeH="0" baseline="0" dirty="0" err="1">
                          <a:ln>
                            <a:noFill/>
                          </a:ln>
                          <a:solidFill>
                            <a:schemeClr val="tx1"/>
                          </a:solidFill>
                          <a:effectLst/>
                          <a:latin typeface="Times New Roman" charset="0"/>
                          <a:ea typeface="ＭＳ Ｐゴシック" charset="0"/>
                          <a:cs typeface="Times New Roman" charset="0"/>
                        </a:rPr>
                        <a:t>target</a:t>
                      </a:r>
                      <a:r>
                        <a:rPr kumimoji="0" lang="fr-CH" sz="1600" b="1" i="0" u="none" strike="noStrike" cap="none" normalizeH="0" baseline="0" dirty="0">
                          <a:ln>
                            <a:noFill/>
                          </a:ln>
                          <a:solidFill>
                            <a:schemeClr val="tx1"/>
                          </a:solidFill>
                          <a:effectLst/>
                          <a:latin typeface="Times New Roman" charset="0"/>
                          <a:ea typeface="ＭＳ Ｐゴシック" charset="0"/>
                          <a:cs typeface="Times New Roman" charset="0"/>
                        </a:rPr>
                        <a:t> groups</a:t>
                      </a:r>
                      <a:endParaRPr kumimoji="0" lang="en-GB" sz="1600" b="1"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0" lang="fr-CH" sz="1600" b="1" i="0" u="none" strike="noStrike" cap="none" normalizeH="0" baseline="0">
                          <a:ln>
                            <a:noFill/>
                          </a:ln>
                          <a:solidFill>
                            <a:schemeClr val="tx1"/>
                          </a:solidFill>
                          <a:effectLst/>
                          <a:latin typeface="Times New Roman" charset="0"/>
                          <a:ea typeface="ＭＳ Ｐゴシック" charset="0"/>
                          <a:cs typeface="Times New Roman" charset="0"/>
                        </a:rPr>
                        <a:t>Others </a:t>
                      </a:r>
                      <a:endParaRPr kumimoji="0" lang="en-GB" sz="1600" b="1" i="0" u="none" strike="noStrike" cap="none" normalizeH="0" baseline="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r>
              <a:tr h="444387">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Times New Roman" charset="0"/>
                          <a:ea typeface="ＭＳ Ｐゴシック" charset="0"/>
                          <a:cs typeface="Times New Roman" charset="0"/>
                        </a:rPr>
                        <a:t>STAKE-HOLDER</a:t>
                      </a:r>
                      <a:endParaRPr kumimoji="0" lang="en-GB"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r>
              <a:tr h="528582">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ea typeface="ＭＳ Ｐゴシック" charset="0"/>
                          <a:cs typeface="Times New Roman" charset="0"/>
                        </a:rPr>
                        <a:t>Issues</a:t>
                      </a:r>
                      <a:endParaRPr kumimoji="0" lang="en-GB" sz="1600" b="1"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dirty="0"/>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dirty="0"/>
                    </a:p>
                  </a:txBody>
                  <a:tcPr marL="46983" marR="46983" marT="0" marB="0"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r>
              <a:tr h="591508">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charset="0"/>
                          <a:ea typeface="ＭＳ Ｐゴシック" charset="0"/>
                          <a:cs typeface="Times New Roman" charset="0"/>
                        </a:rPr>
                        <a:t>Interests</a:t>
                      </a:r>
                      <a:endParaRPr kumimoji="0" lang="en-GB" sz="1600" b="1" i="0" u="none" strike="noStrike" cap="none" normalizeH="0" baseline="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dirty="0"/>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r>
              <a:tr h="649400">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charset="0"/>
                          <a:ea typeface="ＭＳ Ｐゴシック" charset="0"/>
                          <a:cs typeface="Times New Roman" charset="0"/>
                        </a:rPr>
                        <a:t>Potential</a:t>
                      </a:r>
                      <a:endParaRPr kumimoji="0" lang="en-GB" sz="1600" b="1" i="0" u="none" strike="noStrike" cap="none" normalizeH="0" baseline="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dirty="0"/>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r>
              <a:tr h="659467">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charset="0"/>
                          <a:ea typeface="ＭＳ Ｐゴシック" charset="0"/>
                          <a:cs typeface="Times New Roman" charset="0"/>
                        </a:rPr>
                        <a:t>Interaction</a:t>
                      </a:r>
                      <a:endParaRPr kumimoji="0" lang="en-GB" sz="1600" b="1" i="0" u="none" strike="noStrike" cap="none" normalizeH="0" baseline="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dirty="0"/>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r>
              <a:tr h="772735">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charset="0"/>
                          <a:ea typeface="ＭＳ Ｐゴシック" charset="0"/>
                          <a:cs typeface="Times New Roman" charset="0"/>
                        </a:rPr>
                        <a:t>Other’s action</a:t>
                      </a:r>
                      <a:endParaRPr kumimoji="0" lang="en-GB" sz="1600" b="1"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endParaRPr lang="en-US" dirty="0"/>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c>
                  <a:txBody>
                    <a:bodyPr/>
                    <a:lstStyle/>
                    <a:p>
                      <a:endParaRPr lang="en-US" dirty="0"/>
                    </a:p>
                  </a:txBody>
                  <a:tcPr marL="46983" marR="46983" marT="0" marB="0"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6983" marR="46983" marT="0" marB="0" anchor="ctr" horzOverflow="overflow">
                    <a:lnL w="12700" cap="flat" cmpd="sng" algn="ctr">
                      <a:solidFill>
                        <a:srgbClr val="651635"/>
                      </a:solidFill>
                      <a:prstDash val="solid"/>
                      <a:round/>
                      <a:headEnd type="none" w="med" len="med"/>
                      <a:tailEnd type="none" w="med" len="med"/>
                    </a:lnL>
                    <a:lnR w="12700" cap="flat" cmpd="sng" algn="ctr">
                      <a:solidFill>
                        <a:srgbClr val="651635"/>
                      </a:solidFill>
                      <a:prstDash val="solid"/>
                      <a:round/>
                      <a:headEnd type="none" w="med" len="med"/>
                      <a:tailEnd type="none" w="med" len="med"/>
                    </a:lnR>
                    <a:lnT w="12700" cap="flat" cmpd="sng" algn="ctr">
                      <a:solidFill>
                        <a:srgbClr val="651635"/>
                      </a:solidFill>
                      <a:prstDash val="solid"/>
                      <a:round/>
                      <a:headEnd type="none" w="med" len="med"/>
                      <a:tailEnd type="none" w="med" len="med"/>
                    </a:lnT>
                    <a:lnB w="12700" cap="flat" cmpd="sng" algn="ctr">
                      <a:solidFill>
                        <a:srgbClr val="651635"/>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42793138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686800" cy="1143000"/>
          </a:xfrm>
        </p:spPr>
        <p:txBody>
          <a:bodyPr>
            <a:normAutofit fontScale="90000"/>
          </a:bodyPr>
          <a:lstStyle/>
          <a:p>
            <a:r>
              <a:rPr lang="en-US" dirty="0" smtClean="0"/>
              <a:t>What is your next step? What are your difficulties? </a:t>
            </a:r>
            <a:endParaRPr lang="en-GB" dirty="0" smtClean="0"/>
          </a:p>
        </p:txBody>
      </p:sp>
      <p:sp>
        <p:nvSpPr>
          <p:cNvPr id="25603" name="Content Placeholder 2"/>
          <p:cNvSpPr>
            <a:spLocks noGrp="1"/>
          </p:cNvSpPr>
          <p:nvPr>
            <p:ph idx="1"/>
          </p:nvPr>
        </p:nvSpPr>
        <p:spPr>
          <a:xfrm>
            <a:off x="323850" y="1484785"/>
            <a:ext cx="4968230" cy="4320480"/>
          </a:xfrm>
        </p:spPr>
        <p:txBody>
          <a:bodyPr>
            <a:normAutofit fontScale="92500" lnSpcReduction="10000"/>
          </a:bodyPr>
          <a:lstStyle/>
          <a:p>
            <a:pPr marL="457200" indent="-457200">
              <a:buNone/>
            </a:pPr>
            <a:endParaRPr lang="en-US" sz="2400" dirty="0" smtClean="0"/>
          </a:p>
          <a:p>
            <a:pPr marL="457200" indent="-457200" algn="just"/>
            <a:r>
              <a:rPr lang="en-US" sz="2400" dirty="0" smtClean="0"/>
              <a:t>What kind of actions do you plan? Position paper, </a:t>
            </a:r>
            <a:r>
              <a:rPr lang="en-US" sz="2400" u="sng" dirty="0" smtClean="0"/>
              <a:t>declaration</a:t>
            </a:r>
            <a:r>
              <a:rPr lang="en-US" sz="2400" dirty="0" smtClean="0"/>
              <a:t>, viral marketing, bilateral meetings, conference, press and media campaign, </a:t>
            </a:r>
            <a:r>
              <a:rPr lang="en-US" sz="2400" u="sng" dirty="0" smtClean="0"/>
              <a:t>street demonstration </a:t>
            </a:r>
            <a:r>
              <a:rPr lang="en-US" sz="2400" dirty="0" smtClean="0"/>
              <a:t>etc….</a:t>
            </a:r>
          </a:p>
          <a:p>
            <a:pPr marL="457200" indent="-457200" algn="just">
              <a:buNone/>
            </a:pPr>
            <a:endParaRPr lang="en-US" sz="2400" dirty="0" smtClean="0"/>
          </a:p>
          <a:p>
            <a:pPr marL="457200" indent="-457200" algn="just"/>
            <a:r>
              <a:rPr lang="en-US" sz="2400" dirty="0" smtClean="0"/>
              <a:t>What is the time plan in your country? What is your time plan? </a:t>
            </a:r>
          </a:p>
          <a:p>
            <a:pPr marL="457200" indent="-457200" algn="just">
              <a:buNone/>
            </a:pPr>
            <a:endParaRPr lang="en-US" sz="2400" dirty="0" smtClean="0"/>
          </a:p>
          <a:p>
            <a:pPr marL="457200" indent="-457200" algn="just"/>
            <a:r>
              <a:rPr lang="en-US" sz="2400" dirty="0" smtClean="0"/>
              <a:t>How can we help you?</a:t>
            </a:r>
          </a:p>
          <a:p>
            <a:pPr marL="457200" indent="-457200">
              <a:buNone/>
            </a:pPr>
            <a:endParaRPr lang="en-US" sz="2400" dirty="0" smtClean="0"/>
          </a:p>
          <a:p>
            <a:pPr marL="0" indent="0">
              <a:buNone/>
            </a:pPr>
            <a:endParaRPr lang="en-US" sz="3000" dirty="0"/>
          </a:p>
          <a:p>
            <a:pPr marL="0" indent="0">
              <a:buNone/>
            </a:pPr>
            <a:endParaRPr lang="en-US" sz="1400" dirty="0" smtClean="0"/>
          </a:p>
          <a:p>
            <a:pPr lvl="1"/>
            <a:endParaRPr lang="en-GB" sz="1600" dirty="0" smtClean="0"/>
          </a:p>
        </p:txBody>
      </p:sp>
      <p:pic>
        <p:nvPicPr>
          <p:cNvPr id="4" name="Picture 8" descr="C:\Documents and Settings\Geo\Dokumentumok\munka\munka 5\minbizt\kerfotok3\retour.jpg"/>
          <p:cNvPicPr>
            <a:picLocks noChangeAspect="1" noChangeArrowheads="1"/>
          </p:cNvPicPr>
          <p:nvPr/>
        </p:nvPicPr>
        <p:blipFill>
          <a:blip r:embed="rId3" cstate="print"/>
          <a:srcRect/>
          <a:stretch>
            <a:fillRect/>
          </a:stretch>
        </p:blipFill>
        <p:spPr bwMode="auto">
          <a:xfrm>
            <a:off x="5340085" y="2564904"/>
            <a:ext cx="3803915" cy="2852936"/>
          </a:xfrm>
          <a:prstGeom prst="rect">
            <a:avLst/>
          </a:prstGeom>
          <a:noFill/>
          <a:ln w="9525">
            <a:noFill/>
            <a:miter lim="800000"/>
            <a:headEnd/>
            <a:tailEnd/>
          </a:ln>
        </p:spPr>
      </p:pic>
    </p:spTree>
    <p:extLst>
      <p:ext uri="{BB962C8B-B14F-4D97-AF65-F5344CB8AC3E}">
        <p14:creationId xmlns:p14="http://schemas.microsoft.com/office/powerpoint/2010/main" xmlns="" val="142793138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for ppt.png"/>
          <p:cNvPicPr>
            <a:picLocks noChangeAspect="1"/>
          </p:cNvPicPr>
          <p:nvPr/>
        </p:nvPicPr>
        <p:blipFill>
          <a:blip r:embed="rId3" cstate="print"/>
          <a:stretch>
            <a:fillRect/>
          </a:stretch>
        </p:blipFill>
        <p:spPr>
          <a:xfrm>
            <a:off x="5468" y="1"/>
            <a:ext cx="9138531" cy="6862106"/>
          </a:xfrm>
          <a:prstGeom prst="rect">
            <a:avLst/>
          </a:prstGeom>
        </p:spPr>
      </p:pic>
      <p:sp>
        <p:nvSpPr>
          <p:cNvPr id="3" name="Subtitle 2"/>
          <p:cNvSpPr>
            <a:spLocks noGrp="1"/>
          </p:cNvSpPr>
          <p:nvPr>
            <p:ph type="subTitle" idx="1"/>
          </p:nvPr>
        </p:nvSpPr>
        <p:spPr>
          <a:xfrm>
            <a:off x="611560" y="2276872"/>
            <a:ext cx="7920880" cy="3073896"/>
          </a:xfrm>
        </p:spPr>
        <p:txBody>
          <a:bodyPr>
            <a:normAutofit/>
          </a:bodyPr>
          <a:lstStyle/>
          <a:p>
            <a:r>
              <a:rPr lang="en-US" dirty="0">
                <a:solidFill>
                  <a:schemeClr val="accent5">
                    <a:lumMod val="20000"/>
                    <a:lumOff val="80000"/>
                  </a:schemeClr>
                </a:solidFill>
                <a:latin typeface="Futura Lt BT" pitchFamily="34" charset="0"/>
              </a:rPr>
              <a:t>Our contacts:</a:t>
            </a:r>
          </a:p>
          <a:p>
            <a:r>
              <a:rPr lang="en-US" u="sng" dirty="0" smtClean="0">
                <a:solidFill>
                  <a:srgbClr val="002060"/>
                </a:solidFill>
                <a:latin typeface="Futura Lt BT" pitchFamily="34" charset="0"/>
              </a:rPr>
              <a:t>6billion@ecf.com</a:t>
            </a:r>
          </a:p>
          <a:p>
            <a:r>
              <a:rPr lang="en-US" u="sng" dirty="0" smtClean="0">
                <a:solidFill>
                  <a:srgbClr val="002060"/>
                </a:solidFill>
                <a:latin typeface="Futura Lt BT" pitchFamily="34" charset="0"/>
              </a:rPr>
              <a:t>a.bodor@ecf.com </a:t>
            </a:r>
            <a:endParaRPr lang="en-US" u="sng" dirty="0">
              <a:solidFill>
                <a:srgbClr val="002060"/>
              </a:solidFill>
              <a:latin typeface="Futura Lt BT" pitchFamily="34" charset="0"/>
            </a:endParaRPr>
          </a:p>
          <a:p>
            <a:r>
              <a:rPr lang="en-US" u="sng" dirty="0" smtClean="0">
                <a:solidFill>
                  <a:srgbClr val="002060"/>
                </a:solidFill>
                <a:latin typeface="Futura Lt BT" pitchFamily="34" charset="0"/>
              </a:rPr>
              <a:t>e.lancaster@ecf.com  </a:t>
            </a:r>
            <a:endParaRPr lang="en-US" u="sng" dirty="0">
              <a:solidFill>
                <a:srgbClr val="002060"/>
              </a:solidFill>
              <a:latin typeface="Futura Lt BT" pitchFamily="34" charset="0"/>
            </a:endParaRPr>
          </a:p>
          <a:p>
            <a:endParaRPr lang="en-US" u="sng" dirty="0">
              <a:solidFill>
                <a:schemeClr val="accent5">
                  <a:lumMod val="20000"/>
                  <a:lumOff val="80000"/>
                </a:schemeClr>
              </a:solidFill>
              <a:latin typeface="Futura Lt BT" pitchFamily="34" charset="0"/>
            </a:endParaRPr>
          </a:p>
          <a:p>
            <a:endParaRPr lang="en-GB" u="sng" dirty="0" smtClean="0">
              <a:solidFill>
                <a:schemeClr val="accent5">
                  <a:lumMod val="20000"/>
                  <a:lumOff val="80000"/>
                </a:schemeClr>
              </a:solidFill>
              <a:latin typeface="Futura Lt BT"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203132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GB" dirty="0"/>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2" y="1988840"/>
            <a:ext cx="9396536" cy="6552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755576" y="260648"/>
            <a:ext cx="8229600" cy="1143000"/>
          </a:xfrm>
        </p:spPr>
        <p:txBody>
          <a:bodyPr/>
          <a:lstStyle/>
          <a:p>
            <a:r>
              <a:rPr lang="en-US" dirty="0" smtClean="0"/>
              <a:t>Purpose of this webinar:</a:t>
            </a:r>
            <a:endParaRPr lang="en-GB" dirty="0"/>
          </a:p>
        </p:txBody>
      </p:sp>
      <p:sp>
        <p:nvSpPr>
          <p:cNvPr id="3" name="Content Placeholder 2"/>
          <p:cNvSpPr>
            <a:spLocks noGrp="1"/>
          </p:cNvSpPr>
          <p:nvPr>
            <p:ph idx="1"/>
          </p:nvPr>
        </p:nvSpPr>
        <p:spPr>
          <a:xfrm>
            <a:off x="179512" y="1268760"/>
            <a:ext cx="8064896" cy="3024336"/>
          </a:xfrm>
        </p:spPr>
        <p:txBody>
          <a:bodyPr>
            <a:normAutofit/>
          </a:bodyPr>
          <a:lstStyle/>
          <a:p>
            <a:pPr marL="514350" indent="-514350"/>
            <a:r>
              <a:rPr lang="en-GB" sz="2800" dirty="0" smtClean="0"/>
              <a:t>To wrap up (EU periods, funds, why should act now, objectives, strategic planning) and to check what`s the situation in your country</a:t>
            </a:r>
          </a:p>
          <a:p>
            <a:pPr marL="514350" indent="-514350"/>
            <a:r>
              <a:rPr lang="en-GB" sz="2800" dirty="0" smtClean="0"/>
              <a:t>To wrap up how to plan a campaign, how to run a campaign </a:t>
            </a:r>
          </a:p>
          <a:p>
            <a:pPr marL="514350" indent="-514350"/>
            <a:r>
              <a:rPr lang="en-GB" sz="2800" dirty="0" smtClean="0"/>
              <a:t>To evaluate your results.... </a:t>
            </a:r>
          </a:p>
          <a:p>
            <a:pPr marL="0" indent="0">
              <a:buNone/>
            </a:pPr>
            <a:endParaRPr lang="en-GB" sz="1400" dirty="0" smtClean="0"/>
          </a:p>
          <a:p>
            <a:pPr marL="0" indent="0">
              <a:buNone/>
            </a:pPr>
            <a:endParaRPr lang="en-GB" dirty="0"/>
          </a:p>
        </p:txBody>
      </p:sp>
    </p:spTree>
    <p:extLst>
      <p:ext uri="{BB962C8B-B14F-4D97-AF65-F5344CB8AC3E}">
        <p14:creationId xmlns:p14="http://schemas.microsoft.com/office/powerpoint/2010/main" xmlns="" val="2779652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9.staticflickr.com/8457/7981930413_5cd4ed600c_z.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4307" y="-76200"/>
            <a:ext cx="9158308" cy="6096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1ADE399-9B5A-4FAF-BA84-527CF897852D}" type="slidenum">
              <a:rPr lang="en-GB" smtClean="0"/>
              <a:pPr/>
              <a:t>3</a:t>
            </a:fld>
            <a:endParaRPr lang="en-GB"/>
          </a:p>
        </p:txBody>
      </p:sp>
      <p:sp>
        <p:nvSpPr>
          <p:cNvPr id="8" name="Rectangle 3"/>
          <p:cNvSpPr txBox="1">
            <a:spLocks noChangeArrowheads="1"/>
          </p:cNvSpPr>
          <p:nvPr/>
        </p:nvSpPr>
        <p:spPr bwMode="auto">
          <a:xfrm>
            <a:off x="467544" y="4941168"/>
            <a:ext cx="7355160" cy="792088"/>
          </a:xfrm>
          <a:prstGeom prst="rect">
            <a:avLst/>
          </a:prstGeom>
          <a:solidFill>
            <a:srgbClr val="FFFFFF">
              <a:alpha val="73000"/>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0" eaLnBrk="1" fontAlgn="auto" hangingPunct="1">
              <a:spcBef>
                <a:spcPts val="0"/>
              </a:spcBef>
              <a:spcAft>
                <a:spcPts val="1200"/>
              </a:spcAft>
              <a:buFont typeface="Arial" pitchFamily="34" charset="0"/>
              <a:buChar char="•"/>
            </a:pPr>
            <a:endParaRPr lang="en-US" sz="2800" b="1" dirty="0" smtClean="0">
              <a:solidFill>
                <a:srgbClr val="000000"/>
              </a:solidFill>
              <a:cs typeface="+mn-cs"/>
            </a:endParaRPr>
          </a:p>
          <a:p>
            <a:pPr lvl="0" eaLnBrk="1" fontAlgn="auto" hangingPunct="1">
              <a:spcBef>
                <a:spcPts val="0"/>
              </a:spcBef>
              <a:spcAft>
                <a:spcPts val="1200"/>
              </a:spcAft>
              <a:buFont typeface="Arial" pitchFamily="34" charset="0"/>
              <a:buChar char="•"/>
            </a:pPr>
            <a:endParaRPr lang="en-US" sz="2800" b="1" dirty="0">
              <a:solidFill>
                <a:srgbClr val="000000"/>
              </a:solidFill>
              <a:cs typeface="+mn-cs"/>
            </a:endParaRPr>
          </a:p>
        </p:txBody>
      </p:sp>
      <p:sp>
        <p:nvSpPr>
          <p:cNvPr id="7" name="Rectangle 6"/>
          <p:cNvSpPr/>
          <p:nvPr/>
        </p:nvSpPr>
        <p:spPr>
          <a:xfrm>
            <a:off x="467544" y="5085184"/>
            <a:ext cx="7704856" cy="646331"/>
          </a:xfrm>
          <a:prstGeom prst="rect">
            <a:avLst/>
          </a:prstGeom>
        </p:spPr>
        <p:txBody>
          <a:bodyPr wrap="square">
            <a:spAutoFit/>
          </a:bodyPr>
          <a:lstStyle/>
          <a:p>
            <a:r>
              <a:rPr lang="en-US" sz="3600" b="1" i="1" dirty="0" smtClean="0">
                <a:solidFill>
                  <a:srgbClr val="205867"/>
                </a:solidFill>
              </a:rPr>
              <a:t>Doubling cycling to 15% by 2020.</a:t>
            </a:r>
            <a:endParaRPr lang="en-US" sz="3600" b="1" i="1" dirty="0">
              <a:solidFill>
                <a:srgbClr val="000000"/>
              </a:solidFill>
            </a:endParaRPr>
          </a:p>
        </p:txBody>
      </p:sp>
      <p:sp>
        <p:nvSpPr>
          <p:cNvPr id="10" name="Title 1"/>
          <p:cNvSpPr>
            <a:spLocks noGrp="1"/>
          </p:cNvSpPr>
          <p:nvPr>
            <p:ph type="title"/>
          </p:nvPr>
        </p:nvSpPr>
        <p:spPr>
          <a:xfrm>
            <a:off x="457200" y="0"/>
            <a:ext cx="8229600" cy="990600"/>
          </a:xfrm>
          <a:solidFill>
            <a:schemeClr val="accent1">
              <a:alpha val="85000"/>
            </a:schemeClr>
          </a:solidFill>
        </p:spPr>
        <p:txBody>
          <a:bodyPr>
            <a:normAutofit fontScale="90000"/>
          </a:bodyPr>
          <a:lstStyle/>
          <a:p>
            <a:r>
              <a:rPr lang="en-US" dirty="0">
                <a:solidFill>
                  <a:schemeClr val="bg1"/>
                </a:solidFill>
              </a:rPr>
              <a:t>ECF’S </a:t>
            </a:r>
            <a:r>
              <a:rPr lang="en-US" dirty="0" smtClean="0">
                <a:solidFill>
                  <a:schemeClr val="bg1"/>
                </a:solidFill>
              </a:rPr>
              <a:t>KEY </a:t>
            </a:r>
            <a:r>
              <a:rPr lang="en-US" dirty="0">
                <a:solidFill>
                  <a:schemeClr val="bg1"/>
                </a:solidFill>
              </a:rPr>
              <a:t>GOAL &amp; </a:t>
            </a:r>
            <a:r>
              <a:rPr lang="en-US" dirty="0" smtClean="0">
                <a:solidFill>
                  <a:schemeClr val="bg1"/>
                </a:solidFill>
              </a:rPr>
              <a:t>APPROACH</a:t>
            </a:r>
            <a:endParaRPr lang="en-GB" dirty="0">
              <a:solidFill>
                <a:schemeClr val="bg1"/>
              </a:solidFill>
            </a:endParaRPr>
          </a:p>
        </p:txBody>
      </p:sp>
    </p:spTree>
    <p:extLst>
      <p:ext uri="{BB962C8B-B14F-4D97-AF65-F5344CB8AC3E}">
        <p14:creationId xmlns:p14="http://schemas.microsoft.com/office/powerpoint/2010/main" xmlns="" val="345961998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How much does the EU spend on cycling currently? </a:t>
            </a:r>
          </a:p>
        </p:txBody>
      </p:sp>
      <p:sp>
        <p:nvSpPr>
          <p:cNvPr id="25603" name="Content Placeholder 2"/>
          <p:cNvSpPr>
            <a:spLocks noGrp="1"/>
          </p:cNvSpPr>
          <p:nvPr>
            <p:ph sz="half" idx="1"/>
          </p:nvPr>
        </p:nvSpPr>
        <p:spPr>
          <a:xfrm>
            <a:off x="4716016" y="1772816"/>
            <a:ext cx="4038600" cy="4525963"/>
          </a:xfrm>
        </p:spPr>
        <p:txBody>
          <a:bodyPr>
            <a:normAutofit/>
          </a:bodyPr>
          <a:lstStyle/>
          <a:p>
            <a:pPr>
              <a:buNone/>
            </a:pPr>
            <a:endParaRPr lang="en-GB" sz="2000" dirty="0" smtClean="0"/>
          </a:p>
          <a:p>
            <a:pPr>
              <a:buNone/>
            </a:pPr>
            <a:endParaRPr lang="en-US" sz="2000" dirty="0" smtClean="0"/>
          </a:p>
          <a:p>
            <a:pPr>
              <a:buNone/>
            </a:pPr>
            <a:endParaRPr lang="en-US" sz="2000" dirty="0"/>
          </a:p>
          <a:p>
            <a:r>
              <a:rPr lang="en-GB" sz="2000" dirty="0" smtClean="0"/>
              <a:t>EU resources for cycling between 2007 – 2013 were 0.6 billion Euro</a:t>
            </a:r>
          </a:p>
          <a:p>
            <a:pPr marL="0" indent="0">
              <a:buNone/>
            </a:pPr>
            <a:r>
              <a:rPr lang="en-GB" sz="2000" dirty="0" smtClean="0"/>
              <a:t>  </a:t>
            </a:r>
          </a:p>
          <a:p>
            <a:r>
              <a:rPr lang="en-GB" sz="2000" dirty="0" smtClean="0"/>
              <a:t>Hungary, Poland, Czech Republic and Germany all spent over 100 million Euro</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xmlns="" val="2434729844"/>
              </p:ext>
            </p:extLst>
          </p:nvPr>
        </p:nvGraphicFramePr>
        <p:xfrm>
          <a:off x="323528" y="1916832"/>
          <a:ext cx="4038600"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642139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dirty="0" smtClean="0"/>
              <a:t>How much do we need? </a:t>
            </a:r>
          </a:p>
        </p:txBody>
      </p:sp>
      <p:sp>
        <p:nvSpPr>
          <p:cNvPr id="25603" name="Content Placeholder 2"/>
          <p:cNvSpPr>
            <a:spLocks noGrp="1"/>
          </p:cNvSpPr>
          <p:nvPr>
            <p:ph sz="half" idx="1"/>
          </p:nvPr>
        </p:nvSpPr>
        <p:spPr/>
        <p:txBody>
          <a:bodyPr>
            <a:normAutofit/>
          </a:bodyPr>
          <a:lstStyle/>
          <a:p>
            <a:pPr>
              <a:buNone/>
            </a:pPr>
            <a:endParaRPr lang="en-US" sz="2000" dirty="0" smtClean="0"/>
          </a:p>
          <a:p>
            <a:endParaRPr lang="en-GB" sz="2000" dirty="0"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1777512074"/>
              </p:ext>
            </p:extLst>
          </p:nvPr>
        </p:nvGraphicFramePr>
        <p:xfrm>
          <a:off x="323528" y="1916832"/>
          <a:ext cx="4038600" cy="402364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716016" y="2924944"/>
            <a:ext cx="4032448" cy="707886"/>
          </a:xfrm>
          <a:prstGeom prst="rect">
            <a:avLst/>
          </a:prstGeom>
        </p:spPr>
        <p:txBody>
          <a:bodyPr wrap="square">
            <a:spAutoFit/>
          </a:bodyPr>
          <a:lstStyle/>
          <a:p>
            <a:r>
              <a:rPr lang="en-GB" sz="2000" dirty="0"/>
              <a:t>The ECF </a:t>
            </a:r>
            <a:r>
              <a:rPr lang="en-GB" sz="2000" dirty="0" smtClean="0"/>
              <a:t>is targeting </a:t>
            </a:r>
            <a:r>
              <a:rPr lang="en-GB" sz="2000" b="1" dirty="0"/>
              <a:t>6 billion Euro </a:t>
            </a:r>
            <a:r>
              <a:rPr lang="en-GB" sz="2000" dirty="0"/>
              <a:t>for </a:t>
            </a:r>
            <a:r>
              <a:rPr lang="en-GB" sz="2000" dirty="0" smtClean="0"/>
              <a:t>cycling between 2014 </a:t>
            </a:r>
            <a:r>
              <a:rPr lang="en-GB" sz="2000" dirty="0"/>
              <a:t>-2020!</a:t>
            </a:r>
          </a:p>
        </p:txBody>
      </p:sp>
    </p:spTree>
    <p:extLst>
      <p:ext uri="{BB962C8B-B14F-4D97-AF65-F5344CB8AC3E}">
        <p14:creationId xmlns:p14="http://schemas.microsoft.com/office/powerpoint/2010/main" xmlns="" val="237395792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Where can the money come from? </a:t>
            </a:r>
            <a:endParaRPr lang="en-GB" dirty="0" smtClean="0"/>
          </a:p>
        </p:txBody>
      </p:sp>
      <p:sp>
        <p:nvSpPr>
          <p:cNvPr id="25603" name="Content Placeholder 2"/>
          <p:cNvSpPr>
            <a:spLocks noGrp="1"/>
          </p:cNvSpPr>
          <p:nvPr>
            <p:ph sz="half" idx="1"/>
          </p:nvPr>
        </p:nvSpPr>
        <p:spPr>
          <a:xfrm>
            <a:off x="5580112" y="1484784"/>
            <a:ext cx="3102496" cy="4525963"/>
          </a:xfrm>
        </p:spPr>
        <p:txBody>
          <a:bodyPr/>
          <a:lstStyle/>
          <a:p>
            <a:pPr>
              <a:buNone/>
            </a:pPr>
            <a:endParaRPr lang="en-US" sz="2000" dirty="0" smtClean="0"/>
          </a:p>
          <a:p>
            <a:pPr lvl="2">
              <a:buNone/>
            </a:pPr>
            <a:endParaRPr lang="en-US" sz="1200" dirty="0" smtClean="0"/>
          </a:p>
          <a:p>
            <a:pPr lvl="1"/>
            <a:endParaRPr lang="en-GB" sz="1600" dirty="0" smtClean="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xmlns="" val="511119807"/>
              </p:ext>
            </p:extLst>
          </p:nvPr>
        </p:nvGraphicFramePr>
        <p:xfrm>
          <a:off x="1475656" y="1340768"/>
          <a:ext cx="612068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40406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How to capture some of these resources?</a:t>
            </a:r>
            <a:endParaRPr lang="en-GB" dirty="0" smtClean="0"/>
          </a:p>
        </p:txBody>
      </p:sp>
      <p:sp>
        <p:nvSpPr>
          <p:cNvPr id="25603" name="Content Placeholder 2"/>
          <p:cNvSpPr>
            <a:spLocks noGrp="1"/>
          </p:cNvSpPr>
          <p:nvPr>
            <p:ph idx="1"/>
          </p:nvPr>
        </p:nvSpPr>
        <p:spPr>
          <a:xfrm>
            <a:off x="251520" y="2060849"/>
            <a:ext cx="8712968" cy="3816424"/>
          </a:xfrm>
        </p:spPr>
        <p:txBody>
          <a:bodyPr>
            <a:normAutofit/>
          </a:bodyPr>
          <a:lstStyle/>
          <a:p>
            <a:pPr marL="0" indent="0">
              <a:buNone/>
            </a:pPr>
            <a:r>
              <a:rPr lang="en-US" sz="2400" b="1" dirty="0" smtClean="0"/>
              <a:t>We need a clear </a:t>
            </a:r>
            <a:r>
              <a:rPr lang="en-US" sz="2400" b="1" dirty="0"/>
              <a:t>reference </a:t>
            </a:r>
            <a:r>
              <a:rPr lang="en-US" sz="2400" b="1" dirty="0" smtClean="0"/>
              <a:t>to cycling in all relevant Frameworks and Operational </a:t>
            </a:r>
            <a:r>
              <a:rPr lang="en-US" sz="2400" b="1" dirty="0" err="1" smtClean="0"/>
              <a:t>Programmes</a:t>
            </a:r>
            <a:r>
              <a:rPr lang="en-US" sz="2400" b="1" dirty="0" smtClean="0"/>
              <a:t>!</a:t>
            </a:r>
            <a:endParaRPr lang="en-US" sz="2400" b="1" dirty="0"/>
          </a:p>
          <a:p>
            <a:pPr>
              <a:buNone/>
            </a:pPr>
            <a:endParaRPr lang="en-GB" sz="800" dirty="0" smtClean="0"/>
          </a:p>
          <a:p>
            <a:pPr marL="0" indent="0">
              <a:buNone/>
            </a:pPr>
            <a:r>
              <a:rPr lang="en-GB" sz="2000" dirty="0" smtClean="0"/>
              <a:t>At a national level:</a:t>
            </a:r>
          </a:p>
          <a:p>
            <a:pPr marL="0" indent="0">
              <a:buNone/>
            </a:pPr>
            <a:endParaRPr lang="en-GB" sz="800" dirty="0"/>
          </a:p>
          <a:p>
            <a:r>
              <a:rPr lang="en-GB" sz="2000" dirty="0" smtClean="0"/>
              <a:t>National Strategic Reference Frameworks. </a:t>
            </a:r>
          </a:p>
          <a:p>
            <a:r>
              <a:rPr lang="en-GB" sz="2000" dirty="0" smtClean="0"/>
              <a:t>Operational Programmes for Transport, Tourism, Environment etc.</a:t>
            </a:r>
          </a:p>
          <a:p>
            <a:endParaRPr lang="en-US" sz="800" dirty="0" smtClean="0"/>
          </a:p>
          <a:p>
            <a:pPr marL="0" indent="0">
              <a:buNone/>
            </a:pPr>
            <a:r>
              <a:rPr lang="en-US" sz="2000" dirty="0" smtClean="0"/>
              <a:t>At a regional level:</a:t>
            </a:r>
          </a:p>
          <a:p>
            <a:r>
              <a:rPr lang="en-US" sz="2000" dirty="0" smtClean="0"/>
              <a:t>Operational </a:t>
            </a:r>
            <a:r>
              <a:rPr lang="en-US" sz="2000" dirty="0" err="1" smtClean="0"/>
              <a:t>Programmes</a:t>
            </a:r>
            <a:r>
              <a:rPr lang="en-US" sz="2000" dirty="0" smtClean="0"/>
              <a:t> for each region.</a:t>
            </a:r>
            <a:endParaRPr lang="en-GB" sz="2000" dirty="0" smtClean="0"/>
          </a:p>
          <a:p>
            <a:pPr marL="0" indent="0">
              <a:buNone/>
            </a:pPr>
            <a:endParaRPr lang="en-US" sz="1400" dirty="0" smtClean="0"/>
          </a:p>
          <a:p>
            <a:pPr lvl="1"/>
            <a:endParaRPr lang="en-GB" sz="1600" dirty="0" smtClean="0"/>
          </a:p>
        </p:txBody>
      </p:sp>
    </p:spTree>
    <p:extLst>
      <p:ext uri="{BB962C8B-B14F-4D97-AF65-F5344CB8AC3E}">
        <p14:creationId xmlns:p14="http://schemas.microsoft.com/office/powerpoint/2010/main" xmlns="" val="14279313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3705597"/>
            <a:ext cx="933450"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Why do we have to act now?</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090978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0558" y="3705597"/>
            <a:ext cx="933450"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1279542" y="3690450"/>
            <a:ext cx="772178" cy="369332"/>
          </a:xfrm>
          <a:prstGeom prst="rect">
            <a:avLst/>
          </a:prstGeom>
          <a:noFill/>
        </p:spPr>
        <p:txBody>
          <a:bodyPr wrap="square" rtlCol="0">
            <a:spAutoFit/>
          </a:bodyPr>
          <a:lstStyle/>
          <a:p>
            <a:r>
              <a:rPr lang="en-US" b="1" dirty="0" smtClean="0">
                <a:solidFill>
                  <a:schemeClr val="bg1"/>
                </a:solidFill>
              </a:rPr>
              <a:t>2012</a:t>
            </a:r>
            <a:endParaRPr lang="en-GB" b="1" dirty="0">
              <a:solidFill>
                <a:schemeClr val="bg1"/>
              </a:solidFill>
            </a:endParaRPr>
          </a:p>
        </p:txBody>
      </p:sp>
      <p:sp>
        <p:nvSpPr>
          <p:cNvPr id="9" name="TextBox 8"/>
          <p:cNvSpPr txBox="1"/>
          <p:nvPr/>
        </p:nvSpPr>
        <p:spPr>
          <a:xfrm>
            <a:off x="3779912" y="3690450"/>
            <a:ext cx="864096" cy="369332"/>
          </a:xfrm>
          <a:prstGeom prst="rect">
            <a:avLst/>
          </a:prstGeom>
          <a:noFill/>
        </p:spPr>
        <p:txBody>
          <a:bodyPr wrap="square" rtlCol="0">
            <a:spAutoFit/>
          </a:bodyPr>
          <a:lstStyle/>
          <a:p>
            <a:r>
              <a:rPr lang="en-US" b="1" dirty="0" smtClean="0">
                <a:solidFill>
                  <a:schemeClr val="bg1"/>
                </a:solidFill>
              </a:rPr>
              <a:t>2013</a:t>
            </a:r>
            <a:endParaRPr lang="en-GB" b="1" dirty="0">
              <a:solidFill>
                <a:schemeClr val="bg1"/>
              </a:solidFill>
            </a:endParaRPr>
          </a:p>
        </p:txBody>
      </p:sp>
      <p:sp>
        <p:nvSpPr>
          <p:cNvPr id="10" name="TextBox 9"/>
          <p:cNvSpPr txBox="1"/>
          <p:nvPr/>
        </p:nvSpPr>
        <p:spPr>
          <a:xfrm>
            <a:off x="6264188" y="3690450"/>
            <a:ext cx="900100" cy="369332"/>
          </a:xfrm>
          <a:prstGeom prst="rect">
            <a:avLst/>
          </a:prstGeom>
          <a:noFill/>
        </p:spPr>
        <p:txBody>
          <a:bodyPr wrap="square" rtlCol="0">
            <a:spAutoFit/>
          </a:bodyPr>
          <a:lstStyle/>
          <a:p>
            <a:r>
              <a:rPr lang="en-US" b="1" dirty="0" smtClean="0">
                <a:solidFill>
                  <a:schemeClr val="bg1"/>
                </a:solidFill>
              </a:rPr>
              <a:t>2014</a:t>
            </a:r>
            <a:endParaRPr lang="en-GB" b="1" dirty="0">
              <a:solidFill>
                <a:schemeClr val="bg1"/>
              </a:solidFill>
            </a:endParaRPr>
          </a:p>
        </p:txBody>
      </p:sp>
    </p:spTree>
    <p:extLst>
      <p:ext uri="{BB962C8B-B14F-4D97-AF65-F5344CB8AC3E}">
        <p14:creationId xmlns:p14="http://schemas.microsoft.com/office/powerpoint/2010/main" xmlns="" val="920562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79BF52E-6591-43A7-8CFB-376EFD1E1A0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2817B80-8623-4ABB-B214-854A9FFED98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32338B08-7008-436A-AF60-32C0C74B056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AF78BB20-3D63-4AF3-A63E-356FD26DA4D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797C8EF-CB2A-4CAF-8A77-41AD85330DB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AEFB7D16-88C3-4174-98BF-9B08270C35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dirty="0" smtClean="0"/>
              <a:t>What do you want to achieve?</a:t>
            </a:r>
            <a:endParaRPr lang="en-GB" dirty="0" smtClean="0"/>
          </a:p>
        </p:txBody>
      </p:sp>
      <p:sp>
        <p:nvSpPr>
          <p:cNvPr id="25603" name="Content Placeholder 2"/>
          <p:cNvSpPr>
            <a:spLocks noGrp="1"/>
          </p:cNvSpPr>
          <p:nvPr>
            <p:ph idx="1"/>
          </p:nvPr>
        </p:nvSpPr>
        <p:spPr>
          <a:xfrm>
            <a:off x="323850" y="1787525"/>
            <a:ext cx="8667750" cy="4017739"/>
          </a:xfrm>
        </p:spPr>
        <p:txBody>
          <a:bodyPr>
            <a:normAutofit fontScale="77500" lnSpcReduction="20000"/>
          </a:bodyPr>
          <a:lstStyle/>
          <a:p>
            <a:pPr marL="457200" indent="-457200"/>
            <a:r>
              <a:rPr lang="en-US" sz="3600" dirty="0" smtClean="0"/>
              <a:t>To ask for “money” is not enough….</a:t>
            </a:r>
          </a:p>
          <a:p>
            <a:pPr marL="457200" indent="-457200">
              <a:buNone/>
            </a:pPr>
            <a:endParaRPr lang="en-US" sz="3600" dirty="0" smtClean="0"/>
          </a:p>
          <a:p>
            <a:pPr marL="457200" indent="-457200"/>
            <a:r>
              <a:rPr lang="en-US" sz="3600" dirty="0" smtClean="0"/>
              <a:t>You need a strategy or 2</a:t>
            </a:r>
            <a:r>
              <a:rPr lang="en-US" sz="3600" dirty="0" smtClean="0">
                <a:sym typeface="Wingdings" pitchFamily="2" charset="2"/>
              </a:rPr>
              <a:t>:</a:t>
            </a:r>
          </a:p>
          <a:p>
            <a:pPr marL="857250" lvl="1" indent="-457200"/>
            <a:r>
              <a:rPr lang="en-US" sz="3600" dirty="0" smtClean="0">
                <a:sym typeface="Wingdings" pitchFamily="2" charset="2"/>
              </a:rPr>
              <a:t>For the actions you want to get financed, actions which are solving problems regarding cycling and help to achieve your objectives</a:t>
            </a:r>
          </a:p>
          <a:p>
            <a:pPr marL="857250" lvl="1" indent="-457200"/>
            <a:r>
              <a:rPr lang="en-US" sz="3600" dirty="0" smtClean="0">
                <a:sym typeface="Wingdings" pitchFamily="2" charset="2"/>
              </a:rPr>
              <a:t>For your campaign to influence the decision makers</a:t>
            </a:r>
            <a:endParaRPr lang="en-US" sz="3600" dirty="0" smtClean="0"/>
          </a:p>
          <a:p>
            <a:pPr marL="457200" indent="-457200">
              <a:buNone/>
            </a:pPr>
            <a:r>
              <a:rPr lang="en-US" sz="2400" dirty="0" smtClean="0"/>
              <a:t> </a:t>
            </a:r>
          </a:p>
          <a:p>
            <a:pPr marL="457200" indent="-457200"/>
            <a:endParaRPr lang="en-US" sz="2400" dirty="0" smtClean="0"/>
          </a:p>
          <a:p>
            <a:pPr marL="457200" indent="-457200"/>
            <a:endParaRPr lang="en-US" sz="2400" dirty="0" smtClean="0"/>
          </a:p>
          <a:p>
            <a:pPr marL="457200" indent="-457200">
              <a:buFont typeface="+mj-lt"/>
              <a:buAutoNum type="arabicPeriod"/>
            </a:pPr>
            <a:endParaRPr lang="en-US" sz="2400" dirty="0" smtClean="0"/>
          </a:p>
          <a:p>
            <a:pPr marL="0" indent="0">
              <a:buNone/>
            </a:pPr>
            <a:endParaRPr lang="en-US" sz="3000" dirty="0"/>
          </a:p>
          <a:p>
            <a:pPr marL="0" indent="0">
              <a:buNone/>
            </a:pPr>
            <a:endParaRPr lang="en-US" sz="1400" dirty="0" smtClean="0"/>
          </a:p>
          <a:p>
            <a:pPr lvl="1"/>
            <a:endParaRPr lang="en-GB" sz="1600" dirty="0" smtClean="0"/>
          </a:p>
        </p:txBody>
      </p:sp>
    </p:spTree>
    <p:extLst>
      <p:ext uri="{BB962C8B-B14F-4D97-AF65-F5344CB8AC3E}">
        <p14:creationId xmlns:p14="http://schemas.microsoft.com/office/powerpoint/2010/main" xmlns="" val="142793138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ECF ppt template theme">
      <a:dk1>
        <a:srgbClr val="205867"/>
      </a:dk1>
      <a:lt1>
        <a:sysClr val="window" lastClr="FFFFFF"/>
      </a:lt1>
      <a:dk2>
        <a:srgbClr val="31859B"/>
      </a:dk2>
      <a:lt2>
        <a:srgbClr val="DBEEF3"/>
      </a:lt2>
      <a:accent1>
        <a:srgbClr val="205867"/>
      </a:accent1>
      <a:accent2>
        <a:srgbClr val="205867"/>
      </a:accent2>
      <a:accent3>
        <a:srgbClr val="31859B"/>
      </a:accent3>
      <a:accent4>
        <a:srgbClr val="31859B"/>
      </a:accent4>
      <a:accent5>
        <a:srgbClr val="FFFF00"/>
      </a:accent5>
      <a:accent6>
        <a:srgbClr val="FFFF00"/>
      </a:accent6>
      <a:hlink>
        <a:srgbClr val="4BACC6"/>
      </a:hlink>
      <a:folHlink>
        <a:srgbClr val="F79646"/>
      </a:folHlink>
    </a:clrScheme>
    <a:fontScheme name="ECF ppt template">
      <a:majorFont>
        <a:latin typeface="Futura Lt BT"/>
        <a:ea typeface=""/>
        <a:cs typeface=""/>
      </a:majorFont>
      <a:minorFont>
        <a:latin typeface="FuturaBook 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2354</TotalTime>
  <Words>1888</Words>
  <Application>Microsoft Office PowerPoint</Application>
  <PresentationFormat>On-screen Show (4:3)</PresentationFormat>
  <Paragraphs>208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European Funds – 6billion campaign 3rd   Webinar</vt:lpstr>
      <vt:lpstr>Purpose of this webinar:</vt:lpstr>
      <vt:lpstr>ECF’S KEY GOAL &amp; APPROACH</vt:lpstr>
      <vt:lpstr>How much does the EU spend on cycling currently? </vt:lpstr>
      <vt:lpstr>How much do we need? </vt:lpstr>
      <vt:lpstr>Where can the money come from? </vt:lpstr>
      <vt:lpstr>How to capture some of these resources?</vt:lpstr>
      <vt:lpstr>Why do we have to act now?</vt:lpstr>
      <vt:lpstr>What do you want to achieve?</vt:lpstr>
      <vt:lpstr>Slide 10</vt:lpstr>
      <vt:lpstr>What is the situation in your country? What do you want to achieve?</vt:lpstr>
      <vt:lpstr>What kind of references do you have now? How much money is earmarked for cycling?</vt:lpstr>
      <vt:lpstr>Who should be convinced? Who are your allies and who is against?</vt:lpstr>
      <vt:lpstr>What is your next step? What are your difficulties? </vt:lpstr>
      <vt:lpstr>Slide 15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Chloe Mispelon</dc:creator>
  <cp:lastModifiedBy>BodorA</cp:lastModifiedBy>
  <cp:revision>137</cp:revision>
  <dcterms:created xsi:type="dcterms:W3CDTF">2012-03-27T13:13:33Z</dcterms:created>
  <dcterms:modified xsi:type="dcterms:W3CDTF">2013-09-03T07:56:16Z</dcterms:modified>
</cp:coreProperties>
</file>