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306" r:id="rId3"/>
    <p:sldId id="299" r:id="rId4"/>
    <p:sldId id="302" r:id="rId5"/>
    <p:sldId id="292" r:id="rId6"/>
    <p:sldId id="291" r:id="rId7"/>
    <p:sldId id="295" r:id="rId8"/>
    <p:sldId id="304" r:id="rId9"/>
    <p:sldId id="307" r:id="rId10"/>
    <p:sldId id="297" r:id="rId11"/>
    <p:sldId id="287" r:id="rId12"/>
  </p:sldIdLst>
  <p:sldSz cx="9144000" cy="5143500" type="screen16x9"/>
  <p:notesSz cx="6808788" cy="99409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2">
          <p15:clr>
            <a:srgbClr val="A4A3A4"/>
          </p15:clr>
        </p15:guide>
        <p15:guide id="2" pos="1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AE"/>
    <a:srgbClr val="FFFFFF"/>
    <a:srgbClr val="000000"/>
    <a:srgbClr val="005187"/>
    <a:srgbClr val="F3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9892" autoAdjust="0"/>
  </p:normalViewPr>
  <p:slideViewPr>
    <p:cSldViewPr snapToGrid="0" snapToObjects="1">
      <p:cViewPr varScale="1">
        <p:scale>
          <a:sx n="87" d="100"/>
          <a:sy n="87" d="100"/>
        </p:scale>
        <p:origin x="-84" y="-48"/>
      </p:cViewPr>
      <p:guideLst>
        <p:guide orient="horz" pos="652"/>
        <p:guide pos="1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6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675-BA6A-B546-A4E0-6963A9A9EA08}" type="datetimeFigureOut">
              <a:t>14.09.2016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6164C-E25C-F54E-8922-E51CCC6BD5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90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1220F-6AD8-F544-AC0C-C4EA3F4D7A1D}" type="datetimeFigureOut">
              <a:t>14.09.2016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5ECA4-3C82-1F45-A860-7D163CFFB7B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8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8668" y="4739641"/>
            <a:ext cx="4995333" cy="40386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360160" y="146437"/>
            <a:ext cx="2783840" cy="1093083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pic>
        <p:nvPicPr>
          <p:cNvPr id="7" name="Bild 6" descr="Ministerium_URL_Schriftzug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91" y="550297"/>
            <a:ext cx="950720" cy="901502"/>
          </a:xfrm>
          <a:prstGeom prst="rect">
            <a:avLst/>
          </a:prstGeom>
        </p:spPr>
      </p:pic>
      <p:sp>
        <p:nvSpPr>
          <p:cNvPr id="8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29891" y="2052320"/>
            <a:ext cx="6741921" cy="144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err="1"/>
              <a:t>MastertextFormat</a:t>
            </a:r>
            <a:endParaRPr lang="de-AT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90" y="233679"/>
            <a:ext cx="324542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899999" y="1440000"/>
            <a:ext cx="7704001" cy="31392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60000" indent="-360000">
              <a:lnSpc>
                <a:spcPts val="25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500" cap="none" baseline="0">
                <a:solidFill>
                  <a:srgbClr val="000000"/>
                </a:solidFill>
              </a:defRPr>
            </a:lvl1pPr>
            <a:lvl2pPr marL="627063" indent="-266700">
              <a:lnSpc>
                <a:spcPts val="24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lphaLcPeriod"/>
              <a:defRPr sz="2000" cap="none" baseline="0">
                <a:solidFill>
                  <a:srgbClr val="000000"/>
                </a:solidFill>
              </a:defRPr>
            </a:lvl2pPr>
            <a:lvl3pPr marL="640800" indent="-26670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2000" cap="none" baseline="0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Mastertext bearbeiten</a:t>
            </a:r>
          </a:p>
          <a:p>
            <a:pPr lvl="1"/>
            <a:r>
              <a:rPr lang="de-AT" dirty="0"/>
              <a:t>Mastertext bearbeiten</a:t>
            </a:r>
          </a:p>
          <a:p>
            <a:pPr lvl="2"/>
            <a:r>
              <a:rPr lang="de-AT" dirty="0"/>
              <a:t>Mastertext bearbeiten</a:t>
            </a:r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900000" y="900000"/>
            <a:ext cx="7704000" cy="504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4879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900000" y="1800000"/>
            <a:ext cx="3654000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900000"/>
            <a:ext cx="7704000" cy="701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  <a:p>
            <a:pPr lvl="0"/>
            <a:r>
              <a:rPr lang="de-AT" dirty="0"/>
              <a:t>Mastertextformat</a:t>
            </a:r>
          </a:p>
          <a:p>
            <a:pPr lvl="0"/>
            <a:endParaRPr lang="de-AT" dirty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3"/>
          </p:nvPr>
        </p:nvSpPr>
        <p:spPr>
          <a:xfrm>
            <a:off x="900000" y="2214011"/>
            <a:ext cx="3654000" cy="23783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Inhaltsplatzhalter 11"/>
          <p:cNvSpPr>
            <a:spLocks noGrp="1"/>
          </p:cNvSpPr>
          <p:nvPr>
            <p:ph sz="quarter" idx="14"/>
          </p:nvPr>
        </p:nvSpPr>
        <p:spPr>
          <a:xfrm>
            <a:off x="4950000" y="1800000"/>
            <a:ext cx="3654000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1F6BAE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5"/>
          </p:nvPr>
        </p:nvSpPr>
        <p:spPr>
          <a:xfrm>
            <a:off x="4950000" y="2214011"/>
            <a:ext cx="3654000" cy="23783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458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025220"/>
            <a:ext cx="7704000" cy="13987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Danke.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3527425"/>
            <a:ext cx="7704137" cy="10810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buNone/>
              <a:defRPr sz="1800"/>
            </a:lvl1pPr>
          </a:lstStyle>
          <a:p>
            <a:pPr lvl="0"/>
            <a:r>
              <a:rPr lang="de-DE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35875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re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1529892" y="3300730"/>
            <a:ext cx="1958926" cy="36308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1400"/>
            </a:lvl1pPr>
          </a:lstStyle>
          <a:p>
            <a:r>
              <a:rPr lang="de-DE"/>
              <a:t>Fremdlogo</a:t>
            </a:r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29891" y="1662716"/>
            <a:ext cx="6741921" cy="144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4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 err="1"/>
              <a:t>MasterTextFormat</a:t>
            </a:r>
            <a:endParaRPr lang="de-AT" dirty="0"/>
          </a:p>
        </p:txBody>
      </p:sp>
      <p:sp>
        <p:nvSpPr>
          <p:cNvPr id="5" name="Rechteck 4"/>
          <p:cNvSpPr/>
          <p:nvPr userDrawn="1"/>
        </p:nvSpPr>
        <p:spPr>
          <a:xfrm>
            <a:off x="4148668" y="4739641"/>
            <a:ext cx="4995333" cy="403860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pic>
        <p:nvPicPr>
          <p:cNvPr id="7" name="Bild 6" descr="Ministerium_URL_Schriftzug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91" y="550297"/>
            <a:ext cx="950720" cy="901502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6360160" y="146437"/>
            <a:ext cx="2783840" cy="1093083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3F4F4"/>
                </a:solidFill>
              </a:ln>
              <a:solidFill>
                <a:srgbClr val="F3F4F4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91" y="233679"/>
            <a:ext cx="324542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900000" y="1440000"/>
            <a:ext cx="7704000" cy="3189641"/>
          </a:xfrm>
          <a:prstGeom prst="rect">
            <a:avLst/>
          </a:prstGeom>
        </p:spPr>
        <p:txBody>
          <a:bodyPr vert="horz" lIns="0" tIns="0" rIns="0" bIns="0"/>
          <a:lstStyle>
            <a:lvl1pPr marL="360363" indent="-360363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000" cap="all">
                <a:solidFill>
                  <a:srgbClr val="000000"/>
                </a:solidFill>
              </a:defRPr>
            </a:lvl1pPr>
            <a:lvl2pPr marL="541338" indent="-180975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2pPr>
            <a:lvl3pPr marL="720725" indent="-179388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tabLst/>
              <a:defRPr sz="1600" cap="all">
                <a:solidFill>
                  <a:srgbClr val="000000"/>
                </a:solidFill>
              </a:defRPr>
            </a:lvl3pPr>
            <a:lvl4pPr marL="901700" indent="-180975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tabLst/>
              <a:defRPr sz="1600" cap="all">
                <a:solidFill>
                  <a:srgbClr val="000000"/>
                </a:solidFill>
              </a:defRPr>
            </a:lvl4pPr>
            <a:lvl5pPr marL="1073150" indent="-171450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cap="all">
                <a:solidFill>
                  <a:srgbClr val="000000"/>
                </a:solidFill>
              </a:defRPr>
            </a:lvl5pPr>
            <a:lvl7pPr marL="2743200" indent="0">
              <a:buNone/>
              <a:defRPr/>
            </a:lvl7pPr>
          </a:lstStyle>
          <a:p>
            <a:pPr lvl="0"/>
            <a:r>
              <a:rPr lang="de-AT" dirty="0"/>
              <a:t>Mastertextformat bearbeiten						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900000"/>
            <a:ext cx="7704000" cy="504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32647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1296000"/>
            <a:ext cx="7704000" cy="331199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2673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>
            <a:spLocks noGrp="1"/>
          </p:cNvSpPr>
          <p:nvPr>
            <p:ph sz="quarter" idx="10"/>
          </p:nvPr>
        </p:nvSpPr>
        <p:spPr>
          <a:xfrm>
            <a:off x="900000" y="1800000"/>
            <a:ext cx="3654000" cy="27792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Textplatzhalter 13"/>
          <p:cNvSpPr>
            <a:spLocks noGrp="1" noChangeAspect="1"/>
          </p:cNvSpPr>
          <p:nvPr>
            <p:ph type="body" sz="quarter" idx="11"/>
          </p:nvPr>
        </p:nvSpPr>
        <p:spPr>
          <a:xfrm>
            <a:off x="900000" y="900000"/>
            <a:ext cx="7704000" cy="7022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  <a:p>
            <a:pPr lvl="0"/>
            <a:r>
              <a:rPr lang="de-AT" dirty="0"/>
              <a:t>Mastertextformat</a:t>
            </a:r>
          </a:p>
          <a:p>
            <a:pPr lvl="0"/>
            <a:endParaRPr lang="de-AT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2"/>
          </p:nvPr>
        </p:nvSpPr>
        <p:spPr>
          <a:xfrm>
            <a:off x="4950000" y="1800000"/>
            <a:ext cx="3654000" cy="27792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3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950000" y="1800000"/>
            <a:ext cx="3654000" cy="2779200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900000"/>
            <a:ext cx="7704000" cy="702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  <a:p>
            <a:pPr lvl="0"/>
            <a:r>
              <a:rPr lang="de-AT" dirty="0"/>
              <a:t>Mastertextformat</a:t>
            </a:r>
          </a:p>
          <a:p>
            <a:pPr lvl="0"/>
            <a:endParaRPr lang="de-AT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900000" y="1800000"/>
            <a:ext cx="3654000" cy="2779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573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900000" y="1800000"/>
            <a:ext cx="7704000" cy="2779200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900000"/>
            <a:ext cx="7704000" cy="702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  <a:p>
            <a:pPr lvl="0"/>
            <a:r>
              <a:rPr lang="de-AT" dirty="0"/>
              <a:t>Mastertextformat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62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900000" y="900000"/>
            <a:ext cx="7704000" cy="37080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6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000" y="900000"/>
            <a:ext cx="7704000" cy="504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2500" cap="all">
                <a:solidFill>
                  <a:srgbClr val="1F6BAE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2"/>
          </p:nvPr>
        </p:nvSpPr>
        <p:spPr>
          <a:xfrm>
            <a:off x="900000" y="1440000"/>
            <a:ext cx="7704000" cy="3139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2pPr>
            <a:lvl3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3pPr>
            <a:lvl4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4pPr>
            <a:lvl5pPr marL="0" indent="0">
              <a:lnSpc>
                <a:spcPts val="2100"/>
              </a:lnSpc>
              <a:spcBef>
                <a:spcPts val="0"/>
              </a:spcBef>
              <a:buClr>
                <a:srgbClr val="1F6BAE"/>
              </a:buClr>
              <a:buFont typeface="+mj-lt"/>
              <a:buNone/>
              <a:defRPr sz="2000" cap="none">
                <a:solidFill>
                  <a:srgbClr val="000000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65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 txBox="1">
            <a:spLocks/>
          </p:cNvSpPr>
          <p:nvPr userDrawn="1"/>
        </p:nvSpPr>
        <p:spPr>
          <a:xfrm>
            <a:off x="3279147" y="4712159"/>
            <a:ext cx="2590801" cy="19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1F6BAE"/>
                </a:solidFill>
              </a:rPr>
              <a:t>---    </a:t>
            </a:r>
            <a:fld id="{B1A90074-32DC-E94D-8B6D-79A873F542B0}" type="slidenum">
              <a:rPr lang="de-DE">
                <a:solidFill>
                  <a:srgbClr val="1F6BAE"/>
                </a:solidFill>
              </a:rPr>
              <a:pPr/>
              <a:t>‹Nr.›</a:t>
            </a:fld>
            <a:r>
              <a:rPr lang="de-DE" dirty="0">
                <a:solidFill>
                  <a:srgbClr val="1F6BAE"/>
                </a:solidFill>
              </a:rPr>
              <a:t>    ---</a:t>
            </a:r>
          </a:p>
        </p:txBody>
      </p:sp>
      <p:sp>
        <p:nvSpPr>
          <p:cNvPr id="4" name="Foliennummernplatzhalter 3"/>
          <p:cNvSpPr txBox="1">
            <a:spLocks/>
          </p:cNvSpPr>
          <p:nvPr userDrawn="1"/>
        </p:nvSpPr>
        <p:spPr>
          <a:xfrm>
            <a:off x="887744" y="4704539"/>
            <a:ext cx="2272015" cy="1998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 smtClean="0">
                <a:solidFill>
                  <a:srgbClr val="1F6BAE"/>
                </a:solidFill>
              </a:rPr>
              <a:t>September </a:t>
            </a:r>
            <a:r>
              <a:rPr lang="de-AT" dirty="0">
                <a:solidFill>
                  <a:srgbClr val="1F6BAE"/>
                </a:solidFill>
              </a:rPr>
              <a:t>2016</a:t>
            </a:r>
            <a:endParaRPr lang="de-DE" dirty="0">
              <a:solidFill>
                <a:srgbClr val="1F6BAE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>
          <a:xfrm>
            <a:off x="6573520" y="4719710"/>
            <a:ext cx="2021841" cy="19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900" dirty="0" err="1">
                <a:solidFill>
                  <a:srgbClr val="1F6BAE"/>
                </a:solidFill>
              </a:rPr>
              <a:t>bmlfuw.gv.at</a:t>
            </a:r>
            <a:endParaRPr lang="de-DE" sz="900" dirty="0">
              <a:solidFill>
                <a:srgbClr val="1F6BAE"/>
              </a:solidFill>
            </a:endParaRPr>
          </a:p>
        </p:txBody>
      </p:sp>
      <p:pic>
        <p:nvPicPr>
          <p:cNvPr id="8" name="Bild 7"/>
          <p:cNvPicPr>
            <a:picLocks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828" y="220495"/>
            <a:ext cx="1206585" cy="5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62" r:id="rId8"/>
    <p:sldLayoutId id="2147483657" r:id="rId9"/>
    <p:sldLayoutId id="2147483658" r:id="rId10"/>
    <p:sldLayoutId id="2147483659" r:id="rId11"/>
    <p:sldLayoutId id="214748366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29891" y="1468753"/>
            <a:ext cx="7974327" cy="1440000"/>
          </a:xfrm>
        </p:spPr>
        <p:txBody>
          <a:bodyPr/>
          <a:lstStyle/>
          <a:p>
            <a:r>
              <a:rPr lang="de-DE" sz="2800" b="1" dirty="0"/>
              <a:t>THE PEP </a:t>
            </a:r>
            <a:r>
              <a:rPr lang="de-DE" sz="2800" b="1" dirty="0" err="1"/>
              <a:t>Partnership</a:t>
            </a:r>
            <a:r>
              <a:rPr lang="de-DE" sz="2800" b="1" dirty="0"/>
              <a:t> on </a:t>
            </a:r>
            <a:r>
              <a:rPr lang="de-DE" sz="2800" b="1" dirty="0" err="1"/>
              <a:t>cycling</a:t>
            </a:r>
            <a:endParaRPr lang="de-DE" sz="2800" b="1" dirty="0"/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</a:pPr>
            <a:r>
              <a:rPr lang="de-AT" sz="18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de-AT" sz="1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de-AT" sz="1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AT" sz="1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de-AT" sz="1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sz="1400" b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425" y="254384"/>
            <a:ext cx="2267750" cy="89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182" y="4080164"/>
            <a:ext cx="6303818" cy="7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80143" y="2866482"/>
            <a:ext cx="8763857" cy="1428115"/>
          </a:xfrm>
        </p:spPr>
        <p:txBody>
          <a:bodyPr numCol="2"/>
          <a:lstStyle/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European Union level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Main target group &amp; adopted by </a:t>
            </a:r>
            <a:br>
              <a:rPr lang="en-US" sz="1800" cap="none" dirty="0" smtClean="0">
                <a:solidFill>
                  <a:schemeClr val="tx1"/>
                </a:solidFill>
              </a:rPr>
            </a:br>
            <a:r>
              <a:rPr lang="en-US" sz="1800" cap="none" dirty="0" smtClean="0">
                <a:solidFill>
                  <a:schemeClr val="tx1"/>
                </a:solidFill>
              </a:rPr>
              <a:t>European Union Institutions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2016-2019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cap="none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Transnational Level</a:t>
            </a:r>
            <a:endParaRPr lang="en-US" sz="1800" cap="non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Main target group &amp; adopted by</a:t>
            </a:r>
            <a:br>
              <a:rPr lang="en-US" sz="1800" cap="none" dirty="0" smtClean="0">
                <a:solidFill>
                  <a:schemeClr val="tx1"/>
                </a:solidFill>
              </a:rPr>
            </a:br>
            <a:r>
              <a:rPr lang="en-US" sz="1800" cap="none" dirty="0" smtClean="0">
                <a:solidFill>
                  <a:schemeClr val="tx1"/>
                </a:solidFill>
              </a:rPr>
              <a:t>WHO/UNECE THE PEP Member States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cap="none" dirty="0" smtClean="0">
                <a:solidFill>
                  <a:schemeClr val="tx1"/>
                </a:solidFill>
              </a:rPr>
              <a:t>2014-2019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80143" y="2102058"/>
            <a:ext cx="8476185" cy="774706"/>
          </a:xfrm>
        </p:spPr>
        <p:txBody>
          <a:bodyPr numCol="2"/>
          <a:lstStyle/>
          <a:p>
            <a:r>
              <a:rPr lang="de-DE" dirty="0" smtClean="0"/>
              <a:t>EU </a:t>
            </a:r>
            <a:r>
              <a:rPr lang="de-DE" dirty="0" err="1" smtClean="0"/>
              <a:t>Cycling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PAN-European Masterplan </a:t>
            </a:r>
            <a:r>
              <a:rPr lang="de-DE" dirty="0" err="1" smtClean="0"/>
              <a:t>Cycling</a:t>
            </a:r>
            <a:endParaRPr lang="de-DE" dirty="0"/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631" y="4669373"/>
            <a:ext cx="3936739" cy="4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524" r="1384" b="7558"/>
          <a:stretch/>
        </p:blipFill>
        <p:spPr>
          <a:xfrm>
            <a:off x="4654193" y="1"/>
            <a:ext cx="3051426" cy="2143153"/>
          </a:xfrm>
          <a:prstGeom prst="rect">
            <a:avLst/>
          </a:prstGeom>
        </p:spPr>
      </p:pic>
      <p:sp>
        <p:nvSpPr>
          <p:cNvPr id="8" name="Inhaltsplatzhalter 3"/>
          <p:cNvSpPr txBox="1">
            <a:spLocks/>
          </p:cNvSpPr>
          <p:nvPr/>
        </p:nvSpPr>
        <p:spPr>
          <a:xfrm>
            <a:off x="388707" y="4253501"/>
            <a:ext cx="8342621" cy="339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0" bIns="0" numCol="1"/>
          <a:lstStyle>
            <a:lvl1pPr marL="360363" indent="-360363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+mj-lt"/>
              <a:buAutoNum type="arabicPeriod"/>
              <a:defRPr sz="2000" kern="1200" cap="all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kern="1200" cap="all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tabLst/>
              <a:defRPr sz="1600" kern="1200" cap="all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01700" indent="-180975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tabLst/>
              <a:defRPr sz="1600" kern="1200" cap="all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731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1F6BAE"/>
              </a:buClr>
              <a:buFont typeface="Symbol" charset="2"/>
              <a:buChar char="-"/>
              <a:defRPr sz="1600" kern="1200" cap="all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cap="none" dirty="0" smtClean="0">
                <a:solidFill>
                  <a:schemeClr val="tx1"/>
                </a:solidFill>
              </a:rPr>
              <a:t>Recommendations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57" y="4660440"/>
            <a:ext cx="1375044" cy="4720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7" y="114334"/>
            <a:ext cx="1902349" cy="19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886146" y="1235542"/>
            <a:ext cx="7704000" cy="1398774"/>
          </a:xfrm>
        </p:spPr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partnership</a:t>
            </a:r>
            <a:r>
              <a:rPr lang="de-DE" dirty="0"/>
              <a:t>!</a:t>
            </a:r>
          </a:p>
          <a:p>
            <a:pPr>
              <a:lnSpc>
                <a:spcPct val="100000"/>
              </a:lnSpc>
            </a:pPr>
            <a:endParaRPr lang="de-DE" sz="2000" dirty="0"/>
          </a:p>
          <a:p>
            <a:r>
              <a:rPr lang="de-DE" sz="2800" dirty="0" err="1"/>
              <a:t>Towards</a:t>
            </a:r>
            <a:r>
              <a:rPr lang="de-DE" sz="2800" dirty="0"/>
              <a:t> 5</a:t>
            </a:r>
            <a:r>
              <a:rPr lang="de-DE" sz="2800" cap="none" baseline="30000" dirty="0"/>
              <a:t>th </a:t>
            </a:r>
            <a:r>
              <a:rPr lang="de-DE" sz="2800" dirty="0"/>
              <a:t>HLM THE PEP Vienna 2019</a:t>
            </a:r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7"/>
          <a:stretch/>
        </p:blipFill>
        <p:spPr bwMode="auto">
          <a:xfrm>
            <a:off x="992796" y="3169435"/>
            <a:ext cx="4858286" cy="12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Transport </a:t>
            </a:r>
            <a:r>
              <a:rPr lang="de-AT" dirty="0" err="1" smtClean="0"/>
              <a:t>Health</a:t>
            </a:r>
            <a:r>
              <a:rPr lang="de-AT" dirty="0" smtClean="0"/>
              <a:t> Environment </a:t>
            </a:r>
          </a:p>
          <a:p>
            <a:r>
              <a:rPr lang="de-AT" dirty="0" smtClean="0"/>
              <a:t>Pan-</a:t>
            </a:r>
            <a:r>
              <a:rPr lang="de-AT" dirty="0" err="1" smtClean="0"/>
              <a:t>EuropeAn</a:t>
            </a:r>
            <a:r>
              <a:rPr lang="de-AT" dirty="0" smtClean="0"/>
              <a:t> Programme (THE PEP)</a:t>
            </a:r>
            <a:endParaRPr lang="de-AT" dirty="0"/>
          </a:p>
        </p:txBody>
      </p:sp>
      <p:sp>
        <p:nvSpPr>
          <p:cNvPr id="4" name="Inhaltsplatzhalter 4"/>
          <p:cNvSpPr>
            <a:spLocks noGrp="1"/>
          </p:cNvSpPr>
          <p:nvPr>
            <p:ph sz="quarter" idx="10"/>
          </p:nvPr>
        </p:nvSpPr>
        <p:spPr>
          <a:xfrm>
            <a:off x="900000" y="1736333"/>
            <a:ext cx="7704000" cy="289330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 smtClean="0"/>
              <a:t>UNECE/WHO platform for environmental friendly and health enhancing mobility </a:t>
            </a:r>
            <a:endParaRPr lang="en-US" cap="none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 smtClean="0"/>
              <a:t>Transport, Health, Environment Ministers of the </a:t>
            </a:r>
            <a:r>
              <a:rPr lang="de-DE" cap="none" dirty="0" smtClean="0"/>
              <a:t>56 </a:t>
            </a:r>
            <a:r>
              <a:rPr lang="de-DE" cap="none" dirty="0"/>
              <a:t>M</a:t>
            </a:r>
            <a:r>
              <a:rPr lang="de-DE" cap="none" dirty="0" smtClean="0"/>
              <a:t>ember </a:t>
            </a:r>
            <a:r>
              <a:rPr lang="de-DE" cap="none" dirty="0"/>
              <a:t>S</a:t>
            </a:r>
            <a:r>
              <a:rPr lang="de-DE" cap="none" dirty="0" smtClean="0"/>
              <a:t>tates in </a:t>
            </a:r>
            <a:r>
              <a:rPr lang="de-DE" cap="none" dirty="0" err="1" smtClean="0"/>
              <a:t>the</a:t>
            </a:r>
            <a:r>
              <a:rPr lang="de-DE" cap="none" dirty="0" smtClean="0"/>
              <a:t> UN </a:t>
            </a:r>
            <a:r>
              <a:rPr lang="de-DE" cap="none" dirty="0"/>
              <a:t>Euro </a:t>
            </a:r>
            <a:r>
              <a:rPr lang="de-DE" cap="none" dirty="0" smtClean="0"/>
              <a:t>Region.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cap="none" dirty="0" err="1" smtClean="0"/>
              <a:t>Established</a:t>
            </a:r>
            <a:r>
              <a:rPr lang="de-DE" cap="none" dirty="0" smtClean="0"/>
              <a:t> at 1st High-Level Meeting 2001 in </a:t>
            </a:r>
            <a:r>
              <a:rPr lang="de-DE" cap="none" dirty="0" err="1" smtClean="0"/>
              <a:t>Geneva</a:t>
            </a:r>
            <a:endParaRPr lang="de-DE" cap="none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cap="none" dirty="0" smtClean="0"/>
              <a:t>Follow-</a:t>
            </a:r>
            <a:r>
              <a:rPr lang="de-DE" cap="none" dirty="0" err="1" smtClean="0"/>
              <a:t>up</a:t>
            </a:r>
            <a:r>
              <a:rPr lang="de-DE" cap="none" dirty="0" smtClean="0"/>
              <a:t> </a:t>
            </a:r>
            <a:r>
              <a:rPr lang="de-DE" cap="none" dirty="0" err="1" smtClean="0"/>
              <a:t>of</a:t>
            </a:r>
            <a:r>
              <a:rPr lang="de-DE" cap="none" dirty="0" smtClean="0"/>
              <a:t> </a:t>
            </a:r>
            <a:r>
              <a:rPr lang="de-DE" cap="none" dirty="0" err="1" smtClean="0"/>
              <a:t>the</a:t>
            </a:r>
            <a:r>
              <a:rPr lang="de-DE" cap="none" dirty="0" smtClean="0"/>
              <a:t> </a:t>
            </a:r>
            <a:r>
              <a:rPr lang="en-US" cap="none" dirty="0"/>
              <a:t>London Charter on Transport, Environment and </a:t>
            </a:r>
            <a:r>
              <a:rPr lang="en-US" cap="none" dirty="0" smtClean="0"/>
              <a:t>Health (3rd </a:t>
            </a:r>
            <a:r>
              <a:rPr lang="en-US" cap="none" dirty="0"/>
              <a:t>Ministerial Conference on Environment and </a:t>
            </a:r>
            <a:r>
              <a:rPr lang="en-US" cap="none" dirty="0" smtClean="0"/>
              <a:t>Health, London 1999)</a:t>
            </a:r>
          </a:p>
        </p:txBody>
      </p:sp>
      <p:pic>
        <p:nvPicPr>
          <p:cNvPr id="5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00000" y="1440000"/>
            <a:ext cx="7704000" cy="31896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Motivation – THE PEP Paris </a:t>
            </a:r>
            <a:r>
              <a:rPr lang="de-DE" dirty="0" err="1"/>
              <a:t>declaration</a:t>
            </a:r>
            <a:endParaRPr lang="de-DE" dirty="0"/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" y="1439999"/>
            <a:ext cx="5725578" cy="28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326" y="3326411"/>
            <a:ext cx="6691746" cy="102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00000" y="1440000"/>
            <a:ext cx="7704000" cy="318964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cap="none" dirty="0">
                <a:solidFill>
                  <a:schemeClr val="tx1"/>
                </a:solidFill>
              </a:rPr>
              <a:t>THE PEP Partnership on Cycling launched at 4 HLM THE PEP in Paris April 2014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Motivation – THE PEP Paris </a:t>
            </a:r>
            <a:r>
              <a:rPr lang="de-DE" dirty="0" err="1"/>
              <a:t>declaration</a:t>
            </a:r>
            <a:endParaRPr lang="de-DE" dirty="0"/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DCE\CEH\EHG\TRH\Admin\MEETINGS\WHO mtgs\THE PEP 4HLM 2014\visuals\Dossier 12008_THE-PEP_cartes-postales_FR+EN+RUSSE_sans_personnages\PDF\12008-2_PEP_cartes-postales_GB_sans_personnag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1868818"/>
            <a:ext cx="6109855" cy="32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Strengthen and extend the existing network of cycling officers within the partnership </a:t>
            </a:r>
            <a:r>
              <a:rPr lang="en-US" cap="none" dirty="0">
                <a:sym typeface="Wingdings" panose="05000000000000000000" pitchFamily="2" charset="2"/>
              </a:rPr>
              <a:t></a:t>
            </a:r>
            <a:r>
              <a:rPr lang="en-US" cap="none" dirty="0"/>
              <a:t> organizational and professional background for all activities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Identify the topics to be dealt with on the pan-European level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Development of the pan European master plan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Sharing good practices within the network of cycling officers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Develop guidelines and tools to put the necessary actions resulting from the pan-European master plan into practice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cap="non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aiming</a:t>
            </a:r>
            <a:r>
              <a:rPr lang="de-DE" dirty="0"/>
              <a:t> at?</a:t>
            </a:r>
          </a:p>
        </p:txBody>
      </p:sp>
      <p:pic>
        <p:nvPicPr>
          <p:cNvPr id="4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567164" y="753750"/>
            <a:ext cx="2402059" cy="468052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de-AT" dirty="0"/>
              <a:t>Armenia</a:t>
            </a:r>
          </a:p>
          <a:p>
            <a:r>
              <a:rPr lang="de-AT" dirty="0"/>
              <a:t>Austria</a:t>
            </a:r>
          </a:p>
          <a:p>
            <a:r>
              <a:rPr lang="de-AT" dirty="0" err="1"/>
              <a:t>Belgium</a:t>
            </a:r>
            <a:endParaRPr lang="de-AT" dirty="0"/>
          </a:p>
          <a:p>
            <a:r>
              <a:rPr lang="de-AT" dirty="0" err="1"/>
              <a:t>Bosnia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Herzegovina</a:t>
            </a:r>
            <a:endParaRPr lang="de-AT" dirty="0"/>
          </a:p>
          <a:p>
            <a:r>
              <a:rPr lang="de-AT" dirty="0"/>
              <a:t>Czech </a:t>
            </a:r>
            <a:r>
              <a:rPr lang="de-AT" dirty="0" err="1"/>
              <a:t>Republic</a:t>
            </a:r>
            <a:endParaRPr lang="de-AT" dirty="0"/>
          </a:p>
          <a:p>
            <a:r>
              <a:rPr lang="de-AT" dirty="0" err="1"/>
              <a:t>Denmark</a:t>
            </a:r>
            <a:endParaRPr lang="de-AT" dirty="0"/>
          </a:p>
          <a:p>
            <a:r>
              <a:rPr lang="de-AT" dirty="0"/>
              <a:t>Finnland</a:t>
            </a:r>
          </a:p>
          <a:p>
            <a:r>
              <a:rPr lang="de-AT" dirty="0"/>
              <a:t>France</a:t>
            </a:r>
          </a:p>
          <a:p>
            <a:r>
              <a:rPr lang="de-AT" dirty="0"/>
              <a:t>Georgia</a:t>
            </a:r>
          </a:p>
          <a:p>
            <a:r>
              <a:rPr lang="de-AT" dirty="0"/>
              <a:t>Germany</a:t>
            </a:r>
          </a:p>
          <a:p>
            <a:r>
              <a:rPr lang="de-AT" dirty="0" err="1"/>
              <a:t>Hungary</a:t>
            </a:r>
            <a:endParaRPr lang="de-AT" dirty="0"/>
          </a:p>
          <a:p>
            <a:r>
              <a:rPr lang="de-AT" dirty="0" err="1"/>
              <a:t>Ireland</a:t>
            </a:r>
            <a:endParaRPr lang="de-AT" dirty="0"/>
          </a:p>
          <a:p>
            <a:r>
              <a:rPr lang="de-AT" dirty="0" err="1" smtClean="0"/>
              <a:t>Italy</a:t>
            </a:r>
            <a:endParaRPr lang="de-AT" dirty="0" smtClean="0"/>
          </a:p>
          <a:p>
            <a:r>
              <a:rPr lang="de-AT" dirty="0" err="1" smtClean="0"/>
              <a:t>Poland</a:t>
            </a:r>
            <a:endParaRPr lang="de-AT" dirty="0"/>
          </a:p>
          <a:p>
            <a:r>
              <a:rPr lang="de-AT" dirty="0"/>
              <a:t>Luxembourg</a:t>
            </a:r>
          </a:p>
          <a:p>
            <a:r>
              <a:rPr lang="de-AT" dirty="0" err="1"/>
              <a:t>Netherlands</a:t>
            </a:r>
            <a:endParaRPr lang="de-AT" dirty="0"/>
          </a:p>
          <a:p>
            <a:r>
              <a:rPr lang="de-AT" dirty="0"/>
              <a:t>Romania</a:t>
            </a:r>
          </a:p>
          <a:p>
            <a:r>
              <a:rPr lang="de-AT" dirty="0" err="1"/>
              <a:t>Russia</a:t>
            </a:r>
            <a:endParaRPr lang="de-AT" dirty="0"/>
          </a:p>
          <a:p>
            <a:r>
              <a:rPr lang="de-AT" dirty="0" err="1"/>
              <a:t>Serbia</a:t>
            </a:r>
            <a:r>
              <a:rPr lang="de-AT" dirty="0"/>
              <a:t> </a:t>
            </a:r>
          </a:p>
          <a:p>
            <a:r>
              <a:rPr lang="de-AT" dirty="0" err="1"/>
              <a:t>Slovak</a:t>
            </a:r>
            <a:r>
              <a:rPr lang="de-AT" dirty="0"/>
              <a:t> </a:t>
            </a:r>
            <a:r>
              <a:rPr lang="de-AT" dirty="0" err="1"/>
              <a:t>Republic</a:t>
            </a:r>
            <a:endParaRPr lang="de-AT" dirty="0"/>
          </a:p>
          <a:p>
            <a:r>
              <a:rPr lang="de-AT" dirty="0" err="1"/>
              <a:t>Slovenia</a:t>
            </a:r>
            <a:endParaRPr lang="de-AT" dirty="0"/>
          </a:p>
          <a:p>
            <a:r>
              <a:rPr lang="de-AT" dirty="0" err="1"/>
              <a:t>Sweden</a:t>
            </a:r>
            <a:endParaRPr lang="de-AT" dirty="0"/>
          </a:p>
          <a:p>
            <a:r>
              <a:rPr lang="de-AT" dirty="0" err="1"/>
              <a:t>Switzerland</a:t>
            </a:r>
            <a:endParaRPr lang="de-AT" dirty="0"/>
          </a:p>
          <a:p>
            <a:r>
              <a:rPr lang="de-AT" dirty="0"/>
              <a:t>European </a:t>
            </a:r>
            <a:r>
              <a:rPr lang="de-AT" dirty="0" err="1"/>
              <a:t>Cyclists</a:t>
            </a:r>
            <a:r>
              <a:rPr lang="de-AT" dirty="0"/>
              <a:t> </a:t>
            </a:r>
            <a:r>
              <a:rPr lang="de-AT" dirty="0" err="1"/>
              <a:t>Federation</a:t>
            </a:r>
            <a:r>
              <a:rPr lang="de-AT" dirty="0"/>
              <a:t> ECF</a:t>
            </a:r>
          </a:p>
          <a:p>
            <a:r>
              <a:rPr lang="de-AT" dirty="0"/>
              <a:t>UNECE / WHO</a:t>
            </a:r>
          </a:p>
        </p:txBody>
      </p:sp>
      <p:pic>
        <p:nvPicPr>
          <p:cNvPr id="81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000" y="191094"/>
            <a:ext cx="7704000" cy="702247"/>
          </a:xfrm>
        </p:spPr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board</a:t>
            </a:r>
            <a:r>
              <a:rPr lang="de-DE" dirty="0"/>
              <a:t>?</a:t>
            </a:r>
          </a:p>
        </p:txBody>
      </p:sp>
      <p:sp>
        <p:nvSpPr>
          <p:cNvPr id="31" name="Ellipse 30"/>
          <p:cNvSpPr/>
          <p:nvPr/>
        </p:nvSpPr>
        <p:spPr>
          <a:xfrm>
            <a:off x="7035683" y="3299578"/>
            <a:ext cx="2348902" cy="22440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2500" dirty="0" smtClean="0"/>
              <a:t>23 </a:t>
            </a:r>
            <a:r>
              <a:rPr lang="de-DE" sz="2500" dirty="0"/>
              <a:t>out </a:t>
            </a:r>
            <a:r>
              <a:rPr lang="de-DE" sz="2500" dirty="0" err="1"/>
              <a:t>of</a:t>
            </a:r>
            <a:r>
              <a:rPr lang="de-DE" sz="2500" dirty="0"/>
              <a:t> 56 countries </a:t>
            </a:r>
            <a:r>
              <a:rPr lang="de-DE" sz="2500" dirty="0" err="1"/>
              <a:t>involved</a:t>
            </a:r>
            <a:endParaRPr lang="de-DE" sz="25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524" r="1384" b="2904"/>
          <a:stretch/>
        </p:blipFill>
        <p:spPr>
          <a:xfrm>
            <a:off x="2270588" y="191094"/>
            <a:ext cx="5878148" cy="43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?</a:t>
            </a:r>
          </a:p>
        </p:txBody>
      </p:sp>
      <p:pic>
        <p:nvPicPr>
          <p:cNvPr id="11" name="Picture 2" descr="D:\Dropbox\Verracon\02_Projekte\1413_THEPEP_Masterplan_Cycling\06_Events\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" y="1457765"/>
            <a:ext cx="3180851" cy="23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C:\Users\Admin\AppData\Local\Microsoft\Windows\Temporary Internet Files\Content.Word\DSC0223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407" y="1606458"/>
            <a:ext cx="4311407" cy="2464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933" y="1762873"/>
            <a:ext cx="3798753" cy="2532502"/>
          </a:xfrm>
          <a:prstGeom prst="rect">
            <a:avLst/>
          </a:prstGeom>
        </p:spPr>
      </p:pic>
      <p:pic>
        <p:nvPicPr>
          <p:cNvPr id="14" name="Picture 2" descr="D:\Dropbox\Verracon\02_Projekte\1413_THEPEP_Masterplan_Cycling\06_Events\2015_Nantes_velocity\fotos\gruppenfot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581" y="1900949"/>
            <a:ext cx="4450765" cy="24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-284015" y="3147536"/>
            <a:ext cx="2576945" cy="2463555"/>
          </a:xfrm>
          <a:prstGeom prst="ellipse">
            <a:avLst/>
          </a:prstGeom>
          <a:solidFill>
            <a:srgbClr val="1F6BA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95000"/>
                  </a:schemeClr>
                </a:solidFill>
              </a:rPr>
              <a:t>partnership</a:t>
            </a:r>
            <a:r>
              <a:rPr lang="de-DE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95000"/>
                  </a:schemeClr>
                </a:solidFill>
              </a:rPr>
              <a:t>meeings</a:t>
            </a:r>
            <a:endParaRPr lang="de-D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C:\Users\Friedwagner\Desktop\fotos_BTL\DSC_103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1034" y="2092686"/>
            <a:ext cx="5347622" cy="2597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5" y="2476477"/>
            <a:ext cx="4644000" cy="2612250"/>
          </a:xfrm>
        </p:spPr>
      </p:pic>
    </p:spTree>
    <p:extLst>
      <p:ext uri="{BB962C8B-B14F-4D97-AF65-F5344CB8AC3E}">
        <p14:creationId xmlns:p14="http://schemas.microsoft.com/office/powerpoint/2010/main" val="2903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00000" y="1440000"/>
            <a:ext cx="6984368" cy="31896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de-DE" cap="non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?</a:t>
            </a:r>
          </a:p>
        </p:txBody>
      </p:sp>
      <p:pic>
        <p:nvPicPr>
          <p:cNvPr id="10" name="Picture 2" descr="D:\Dropbox\Verracon\02_Projekte\1413_THEPEP_Masterplan_Cycling\06_Events\2015_Informal_Minister_Meeting_Luxemburg\Fotos\DSC_06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999" y="1432352"/>
            <a:ext cx="5661667" cy="3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-284015" y="3147536"/>
            <a:ext cx="2576945" cy="2463555"/>
          </a:xfrm>
          <a:prstGeom prst="ellipse">
            <a:avLst/>
          </a:prstGeom>
          <a:solidFill>
            <a:srgbClr val="1F6BA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Informal Meeting of EU Ministers for Transport </a:t>
            </a:r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00000" y="1440000"/>
            <a:ext cx="6984368" cy="318964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cap="none" dirty="0">
                <a:solidFill>
                  <a:schemeClr val="tx1"/>
                </a:solidFill>
              </a:rPr>
              <a:t>Pan-European Master Plan for Cycling Promotion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</a:rPr>
              <a:t>Preparation phase: Definition of main topics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cap="none" dirty="0">
                <a:solidFill>
                  <a:srgbClr val="1F6BAE"/>
                </a:solidFill>
              </a:rPr>
              <a:t>Elaboration phase</a:t>
            </a:r>
            <a:r>
              <a:rPr lang="en-US" b="1" cap="none" dirty="0"/>
              <a:t>: </a:t>
            </a:r>
            <a:r>
              <a:rPr lang="en-US" cap="none" dirty="0"/>
              <a:t>Elaboration of </a:t>
            </a:r>
            <a:r>
              <a:rPr lang="en-US" b="1" cap="none" dirty="0">
                <a:solidFill>
                  <a:srgbClr val="1F6BAE"/>
                </a:solidFill>
              </a:rPr>
              <a:t>inputs for main topics </a:t>
            </a:r>
            <a:r>
              <a:rPr lang="en-US" cap="none" dirty="0"/>
              <a:t>+ consolidation </a:t>
            </a:r>
            <a:r>
              <a:rPr lang="en-US" cap="none" dirty="0">
                <a:sym typeface="Wingdings" panose="05000000000000000000" pitchFamily="2" charset="2"/>
              </a:rPr>
              <a:t></a:t>
            </a:r>
            <a:r>
              <a:rPr lang="en-US" cap="none" dirty="0"/>
              <a:t> draft master plan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Negotiation phase: Negotiation of draft master plan among THE PEP member countries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Adoption of master plan for cycling promotion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cap="none" dirty="0"/>
              <a:t>Implementation phase: Identification of projects and funds</a:t>
            </a:r>
            <a:endParaRPr lang="de-DE" cap="non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?</a:t>
            </a:r>
          </a:p>
        </p:txBody>
      </p:sp>
      <p:pic>
        <p:nvPicPr>
          <p:cNvPr id="6" name="Picture 2" descr="D:\Dropbox\Verracon\02_Projekte\1413_THEPEP_Masterplan_Cycling\01_PM\NEW The PEP banner-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18" y="4423954"/>
            <a:ext cx="6116782" cy="7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7884368" y="1655904"/>
            <a:ext cx="115212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Nov 2014 -March 2015</a:t>
            </a:r>
          </a:p>
        </p:txBody>
      </p:sp>
      <p:sp>
        <p:nvSpPr>
          <p:cNvPr id="8" name="Rechteck 7"/>
          <p:cNvSpPr/>
          <p:nvPr/>
        </p:nvSpPr>
        <p:spPr>
          <a:xfrm>
            <a:off x="7884368" y="2238507"/>
            <a:ext cx="1152128" cy="681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March 2015 – </a:t>
            </a:r>
            <a:r>
              <a:rPr lang="de-DE" sz="1600" dirty="0" smtClean="0">
                <a:solidFill>
                  <a:schemeClr val="tx1"/>
                </a:solidFill>
              </a:rPr>
              <a:t>June 2017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884368" y="2934005"/>
            <a:ext cx="1152128" cy="5999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600" dirty="0" smtClean="0"/>
              <a:t>June </a:t>
            </a:r>
            <a:r>
              <a:rPr lang="de-DE" sz="1600" dirty="0"/>
              <a:t>2017</a:t>
            </a:r>
          </a:p>
          <a:p>
            <a:pPr algn="ctr"/>
            <a:r>
              <a:rPr lang="de-DE" sz="1600" dirty="0" err="1"/>
              <a:t>Dec</a:t>
            </a:r>
            <a:r>
              <a:rPr lang="de-DE" sz="1600" dirty="0"/>
              <a:t> 2018</a:t>
            </a:r>
          </a:p>
        </p:txBody>
      </p:sp>
      <p:sp>
        <p:nvSpPr>
          <p:cNvPr id="10" name="Rechteck 9"/>
          <p:cNvSpPr/>
          <p:nvPr/>
        </p:nvSpPr>
        <p:spPr>
          <a:xfrm>
            <a:off x="7884368" y="3550180"/>
            <a:ext cx="1152128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600" dirty="0"/>
              <a:t>5 HLM THE PEP Vienna Austria </a:t>
            </a:r>
            <a:r>
              <a:rPr lang="de-DE" sz="1600" dirty="0" smtClean="0"/>
              <a:t>2019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272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ell">
  <a:themeElements>
    <a:clrScheme name="Benutzerdefiniert 2">
      <a:dk1>
        <a:sysClr val="windowText" lastClr="000000"/>
      </a:dk1>
      <a:lt1>
        <a:sysClr val="window" lastClr="FFFFFF"/>
      </a:lt1>
      <a:dk2>
        <a:srgbClr val="00518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4000"/>
          </a:lnSpc>
          <a:defRPr sz="3400" cap="all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Bildschirmpräsentation (16:9)</PresentationFormat>
  <Paragraphs>74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Generell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Andi</dc:creator>
  <cp:lastModifiedBy>Eder, Martin</cp:lastModifiedBy>
  <cp:revision>263</cp:revision>
  <cp:lastPrinted>2015-11-16T21:59:48Z</cp:lastPrinted>
  <dcterms:created xsi:type="dcterms:W3CDTF">2014-04-04T08:09:18Z</dcterms:created>
  <dcterms:modified xsi:type="dcterms:W3CDTF">2016-09-14T07:28:57Z</dcterms:modified>
</cp:coreProperties>
</file>