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8" r:id="rId3"/>
    <p:sldId id="266" r:id="rId4"/>
    <p:sldId id="263" r:id="rId5"/>
    <p:sldId id="264"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799" autoAdjust="0"/>
  </p:normalViewPr>
  <p:slideViewPr>
    <p:cSldViewPr>
      <p:cViewPr varScale="1">
        <p:scale>
          <a:sx n="45" d="100"/>
          <a:sy n="45" d="100"/>
        </p:scale>
        <p:origin x="-210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dirty="0">
                <a:solidFill>
                  <a:schemeClr val="bg1"/>
                </a:solidFill>
              </a:rPr>
              <a:t>Modal Transport </a:t>
            </a:r>
            <a:r>
              <a:rPr lang="en-US" dirty="0" smtClean="0">
                <a:solidFill>
                  <a:schemeClr val="bg1"/>
                </a:solidFill>
              </a:rPr>
              <a:t>Share – All</a:t>
            </a:r>
            <a:r>
              <a:rPr lang="en-US" baseline="0" dirty="0" smtClean="0">
                <a:solidFill>
                  <a:schemeClr val="bg1"/>
                </a:solidFill>
              </a:rPr>
              <a:t> trips</a:t>
            </a:r>
            <a:endParaRPr lang="en-US" dirty="0">
              <a:solidFill>
                <a:schemeClr val="bg1"/>
              </a:solidFill>
            </a:endParaRPr>
          </a:p>
        </c:rich>
      </c:tx>
      <c:layout/>
      <c:overlay val="0"/>
    </c:title>
    <c:autoTitleDeleted val="0"/>
    <c:plotArea>
      <c:layout/>
      <c:pieChart>
        <c:varyColors val="1"/>
        <c:ser>
          <c:idx val="0"/>
          <c:order val="0"/>
          <c:tx>
            <c:strRef>
              <c:f>Sheet1!$B$2</c:f>
              <c:strCache>
                <c:ptCount val="1"/>
                <c:pt idx="0">
                  <c:v>21.87</c:v>
                </c:pt>
              </c:strCache>
            </c:strRef>
          </c:tx>
          <c:cat>
            <c:strRef>
              <c:f>Sheet1!$A$3:$A$8</c:f>
              <c:strCache>
                <c:ptCount val="6"/>
                <c:pt idx="0">
                  <c:v>Walking</c:v>
                </c:pt>
                <c:pt idx="1">
                  <c:v>Bicycle</c:v>
                </c:pt>
                <c:pt idx="2">
                  <c:v>Car/van</c:v>
                </c:pt>
                <c:pt idx="3">
                  <c:v>Local/non-local buses</c:v>
                </c:pt>
                <c:pt idx="4">
                  <c:v>Rail</c:v>
                </c:pt>
                <c:pt idx="5">
                  <c:v>Other</c:v>
                </c:pt>
              </c:strCache>
            </c:strRef>
          </c:cat>
          <c:val>
            <c:numRef>
              <c:f>Sheet1!$B$3:$B$8</c:f>
              <c:numCache>
                <c:formatCode>0.00</c:formatCode>
                <c:ptCount val="6"/>
                <c:pt idx="0">
                  <c:v>21.87</c:v>
                </c:pt>
                <c:pt idx="1">
                  <c:v>1.533554293482654</c:v>
                </c:pt>
                <c:pt idx="2">
                  <c:v>64.36999999999999</c:v>
                </c:pt>
                <c:pt idx="3">
                  <c:v>7.0756069382467075</c:v>
                </c:pt>
                <c:pt idx="4">
                  <c:v>2.764084795766439</c:v>
                </c:pt>
                <c:pt idx="5">
                  <c:v>2.3901754354217442</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D50040-F341-44AE-92E2-6D20D7728D4F}" type="datetimeFigureOut">
              <a:rPr lang="en-GB" smtClean="0"/>
              <a:pPr/>
              <a:t>05/07/2013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9A547-8BFB-4BCA-AB9F-9C14900A4DA5}" type="slidenum">
              <a:rPr lang="en-GB" smtClean="0"/>
              <a:pPr/>
              <a:t>‹#›</a:t>
            </a:fld>
            <a:endParaRPr lang="en-GB"/>
          </a:p>
        </p:txBody>
      </p:sp>
    </p:spTree>
    <p:extLst>
      <p:ext uri="{BB962C8B-B14F-4D97-AF65-F5344CB8AC3E}">
        <p14:creationId xmlns:p14="http://schemas.microsoft.com/office/powerpoint/2010/main" val="1570427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i="1" u="sng" dirty="0" smtClean="0"/>
              <a:t>Intro</a:t>
            </a:r>
          </a:p>
          <a:p>
            <a:r>
              <a:rPr lang="en-GB" dirty="0" smtClean="0"/>
              <a:t>Cycling Development Officer</a:t>
            </a:r>
            <a:r>
              <a:rPr lang="en-GB" baseline="0" dirty="0" smtClean="0"/>
              <a:t> for CTC for the last 4 years. Lead officer in the UK for the Cycle Logistics Project. Keen cyclist in all its forms, for leisure and more importantly for utility purposes</a:t>
            </a:r>
          </a:p>
          <a:p>
            <a:r>
              <a:rPr lang="en-GB" b="1" baseline="0" dirty="0" smtClean="0"/>
              <a:t>Explain Cycle Logistics if Gary hasn’t explained it </a:t>
            </a:r>
            <a:r>
              <a:rPr lang="en-GB" baseline="0" dirty="0" smtClean="0"/>
              <a:t>- EU funded project, part of the Intelligent Energy Europe program, promotes a more rational use of resources, Urban environment improvement (reducing pollution and noise/ increasing space) / increasing the energy efficiency of freight distribution (last mile delivery by bike, improved inter-modal solutions such as rail/bike), </a:t>
            </a:r>
            <a:r>
              <a:rPr lang="en-GB" sz="1200" kern="1200" dirty="0" smtClean="0">
                <a:solidFill>
                  <a:schemeClr val="tx1"/>
                </a:solidFill>
                <a:latin typeface="+mn-lt"/>
                <a:ea typeface="+mn-ea"/>
                <a:cs typeface="+mn-cs"/>
              </a:rPr>
              <a:t>3 strands - Goods delivery / Municipal services / Private goods transport</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Hope to give</a:t>
            </a:r>
            <a:r>
              <a:rPr lang="en-GB" sz="1200" kern="1200" baseline="0" dirty="0" smtClean="0">
                <a:solidFill>
                  <a:schemeClr val="tx1"/>
                </a:solidFill>
                <a:latin typeface="+mn-lt"/>
                <a:ea typeface="+mn-ea"/>
                <a:cs typeface="+mn-cs"/>
              </a:rPr>
              <a:t> you some idea of the current situation around our travel habits</a:t>
            </a:r>
          </a:p>
          <a:p>
            <a:r>
              <a:rPr lang="en-GB" sz="1200" kern="1200" baseline="0" dirty="0" smtClean="0">
                <a:solidFill>
                  <a:schemeClr val="tx1"/>
                </a:solidFill>
                <a:latin typeface="+mn-lt"/>
                <a:ea typeface="+mn-ea"/>
                <a:cs typeface="+mn-cs"/>
              </a:rPr>
              <a:t>Some of the findings and results from CTC’s Shopping by Bike trials</a:t>
            </a:r>
          </a:p>
          <a:p>
            <a:r>
              <a:rPr lang="en-GB" sz="1200" kern="1200" baseline="0" dirty="0" smtClean="0">
                <a:solidFill>
                  <a:schemeClr val="tx1"/>
                </a:solidFill>
                <a:latin typeface="+mn-lt"/>
                <a:ea typeface="+mn-ea"/>
                <a:cs typeface="+mn-cs"/>
              </a:rPr>
              <a:t>Lessons and best practice that we can learn and draw on from mainland Europe, and some of the countries where shopping by bike is more commonplace, and finally how we can go about creating an environment where it’s convenient to shop by bike</a:t>
            </a:r>
          </a:p>
        </p:txBody>
      </p:sp>
      <p:sp>
        <p:nvSpPr>
          <p:cNvPr id="4" name="Slide Number Placeholder 3"/>
          <p:cNvSpPr>
            <a:spLocks noGrp="1"/>
          </p:cNvSpPr>
          <p:nvPr>
            <p:ph type="sldNum" sz="quarter" idx="10"/>
          </p:nvPr>
        </p:nvSpPr>
        <p:spPr/>
        <p:txBody>
          <a:bodyPr/>
          <a:lstStyle/>
          <a:p>
            <a:fld id="{ECA9A547-8BFB-4BCA-AB9F-9C14900A4DA5}"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Here are some baseline figures, based on the Dept.</a:t>
            </a:r>
            <a:r>
              <a:rPr lang="en-GB" baseline="0" dirty="0" smtClean="0"/>
              <a:t> For Transport’s 2010 travel survey</a:t>
            </a:r>
          </a:p>
          <a:p>
            <a:endParaRPr lang="en-GB" baseline="0" dirty="0" smtClean="0"/>
          </a:p>
          <a:p>
            <a:r>
              <a:rPr lang="en-GB" baseline="0" dirty="0" smtClean="0"/>
              <a:t>Just over 1.5% of journeys are made by bike in the UK, which sadly makes it the least popular way of moving ourselves around</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Over 64% are made by car: ½ &lt; 5 miles; ¼ &lt; 2 miles; currently more car journeys than there are bike journeys &lt;=1 mile (</a:t>
            </a:r>
            <a:r>
              <a:rPr lang="en-GB" sz="1200" kern="1200" dirty="0" smtClean="0">
                <a:solidFill>
                  <a:schemeClr val="tx1"/>
                </a:solidFill>
                <a:latin typeface="+mn-lt"/>
                <a:ea typeface="+mn-ea"/>
                <a:cs typeface="+mn-cs"/>
              </a:rPr>
              <a:t>The average Briton makes 23 trips of </a:t>
            </a:r>
            <a:r>
              <a:rPr lang="en-GB" baseline="0" dirty="0" smtClean="0"/>
              <a:t>&lt;=1 mile</a:t>
            </a:r>
            <a:r>
              <a:rPr lang="en-GB" sz="1200" kern="1200" dirty="0" smtClean="0">
                <a:solidFill>
                  <a:schemeClr val="tx1"/>
                </a:solidFill>
                <a:latin typeface="+mn-lt"/>
                <a:ea typeface="+mn-ea"/>
                <a:cs typeface="+mn-cs"/>
              </a:rPr>
              <a:t> as a driver and only 2 as a cyclist)</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a:buFont typeface="Arial" pitchFamily="34" charset="0"/>
              <a:buNone/>
            </a:pPr>
            <a:r>
              <a:rPr lang="en-GB" baseline="0" dirty="0" smtClean="0"/>
              <a:t>Furthermore, if we isolate just those journeys made for shopping purposes (which is about 1 in 5 journeys), then cycling’s share actually drops to less than 1%.</a:t>
            </a:r>
          </a:p>
          <a:p>
            <a:pPr>
              <a:buFont typeface="Arial" pitchFamily="34" charset="0"/>
              <a:buNone/>
            </a:pPr>
            <a:endParaRPr lang="en-GB" baseline="0" dirty="0" smtClean="0"/>
          </a:p>
          <a:p>
            <a:pPr>
              <a:buFont typeface="Arial" pitchFamily="34" charset="0"/>
              <a:buNone/>
            </a:pPr>
            <a:r>
              <a:rPr lang="en-GB" b="1" baseline="0" dirty="0" smtClean="0"/>
              <a:t>What does all this tell us? </a:t>
            </a:r>
            <a:r>
              <a:rPr lang="en-GB" baseline="0" dirty="0" smtClean="0"/>
              <a:t>Even stripping out people who live miles away from the shops, and for whom shopping by bike would be very impractical, the potential market for shopping by bike is massive. However, there is a huge amount of work to do before it becomes a common sight on our streets.</a:t>
            </a:r>
            <a:endParaRPr lang="en-GB" dirty="0"/>
          </a:p>
        </p:txBody>
      </p:sp>
      <p:sp>
        <p:nvSpPr>
          <p:cNvPr id="4" name="Slide Number Placeholder 3"/>
          <p:cNvSpPr>
            <a:spLocks noGrp="1"/>
          </p:cNvSpPr>
          <p:nvPr>
            <p:ph type="sldNum" sz="quarter" idx="10"/>
          </p:nvPr>
        </p:nvSpPr>
        <p:spPr/>
        <p:txBody>
          <a:bodyPr/>
          <a:lstStyle/>
          <a:p>
            <a:fld id="{ECA9A547-8BFB-4BCA-AB9F-9C14900A4DA5}"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b="1" dirty="0" smtClean="0"/>
              <a:t>So what are CTC doing about it?</a:t>
            </a:r>
          </a:p>
          <a:p>
            <a:r>
              <a:rPr lang="en-GB" dirty="0" smtClean="0"/>
              <a:t>As part of our role in the CL project we are charged with running a series of Shop by Bike Campaigns.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 aim of the Shop by Bike campaign was to try bring about a change in the way people transport personal goods, from motorised to human powered means</a:t>
            </a:r>
          </a:p>
          <a:p>
            <a:endParaRPr lang="en-GB" baseline="0" dirty="0" smtClean="0"/>
          </a:p>
          <a:p>
            <a:r>
              <a:rPr lang="en-GB" baseline="0" dirty="0" smtClean="0"/>
              <a:t>The first trial we ran last year, with another trial launching next week with volunteers in Sheffield, and other trials planned throughout the year.</a:t>
            </a:r>
          </a:p>
          <a:p>
            <a:endParaRPr lang="en-GB" dirty="0" smtClean="0"/>
          </a:p>
          <a:p>
            <a:r>
              <a:rPr lang="en-GB" dirty="0" smtClean="0"/>
              <a:t>Participation</a:t>
            </a:r>
            <a:r>
              <a:rPr lang="en-GB" baseline="0" dirty="0" smtClean="0"/>
              <a:t> was incentivised with a voucher to spend at an online bike shop</a:t>
            </a:r>
          </a:p>
          <a:p>
            <a:r>
              <a:rPr lang="en-GB" baseline="0" dirty="0" smtClean="0"/>
              <a:t>Volunteers were expected to shop by bike at least once a week for 4 weeks</a:t>
            </a:r>
          </a:p>
          <a:p>
            <a:r>
              <a:rPr lang="en-GB" baseline="0" dirty="0" smtClean="0"/>
              <a:t>113 volunteers, of which 77 completed a trial and returned a questionnaire</a:t>
            </a:r>
          </a:p>
          <a:p>
            <a:r>
              <a:rPr lang="en-GB" baseline="0" dirty="0" smtClean="0"/>
              <a:t>They completed over 800 trips, and travelled nearly 4,000 miles.</a:t>
            </a:r>
          </a:p>
          <a:p>
            <a:r>
              <a:rPr lang="en-GB" baseline="0" dirty="0" smtClean="0"/>
              <a:t>Saved about 1.3 tonnes of CO² and 400kg of fuel – equivalent of about 4 cars</a:t>
            </a:r>
          </a:p>
          <a:p>
            <a:r>
              <a:rPr lang="en-GB" baseline="0" dirty="0" smtClean="0"/>
              <a:t>All bar 1 said they would continue using their bike for at least some of their shopping trips, and only 4 hadn’t recommended it to friends/family.</a:t>
            </a:r>
          </a:p>
          <a:p>
            <a:r>
              <a:rPr lang="en-GB" baseline="0" dirty="0" smtClean="0"/>
              <a:t>People didn’t just use their bikes for shopping, they transported all manner of stuff; </a:t>
            </a:r>
            <a:r>
              <a:rPr lang="en-GB" baseline="0" dirty="0" err="1" smtClean="0"/>
              <a:t>tv’s</a:t>
            </a:r>
            <a:r>
              <a:rPr lang="en-GB" baseline="0" dirty="0" smtClean="0"/>
              <a:t>, recycling, logs, sports equipment, laundry, and 2 people transported musical instruments (a guitar / accordion).</a:t>
            </a:r>
          </a:p>
          <a:p>
            <a:r>
              <a:rPr lang="en-GB" baseline="0" dirty="0" smtClean="0"/>
              <a:t>People reported that they had found shopping by bike a relatively easy thing to accomplish and that it had been an invigorating experience.</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Based on the info they provided we estimated the future impact to be a further 25,000 miles per year</a:t>
            </a:r>
          </a:p>
          <a:p>
            <a:endParaRPr lang="en-GB" baseline="0" dirty="0" smtClean="0"/>
          </a:p>
          <a:p>
            <a:r>
              <a:rPr lang="en-GB" baseline="0" dirty="0" smtClean="0"/>
              <a:t>The success of the trial was its relative simplicity; we targeted existing cyclists who didn’t use their bikes for utility purposes and offered them a reward for doing so.</a:t>
            </a:r>
          </a:p>
          <a:p>
            <a:endParaRPr lang="en-GB" baseline="0" dirty="0" smtClean="0"/>
          </a:p>
          <a:p>
            <a:r>
              <a:rPr lang="en-GB" baseline="0" dirty="0" smtClean="0"/>
              <a:t>What is now needed is more of these campaigns, giving more people a taste of just how easy it can be to shop without a car, with hopefully similarly positive results.</a:t>
            </a:r>
          </a:p>
          <a:p>
            <a:endParaRPr lang="en-GB" baseline="0" dirty="0" smtClean="0"/>
          </a:p>
          <a:p>
            <a:r>
              <a:rPr lang="en-GB" baseline="0" dirty="0" smtClean="0"/>
              <a:t>Just a small shift in travel behaviour will have a massive impact on some of our busiest roads</a:t>
            </a:r>
            <a:endParaRPr lang="en-GB" dirty="0"/>
          </a:p>
        </p:txBody>
      </p:sp>
      <p:sp>
        <p:nvSpPr>
          <p:cNvPr id="4" name="Slide Number Placeholder 3"/>
          <p:cNvSpPr>
            <a:spLocks noGrp="1"/>
          </p:cNvSpPr>
          <p:nvPr>
            <p:ph type="sldNum" sz="quarter" idx="10"/>
          </p:nvPr>
        </p:nvSpPr>
        <p:spPr/>
        <p:txBody>
          <a:bodyPr/>
          <a:lstStyle/>
          <a:p>
            <a:fld id="{ECA9A547-8BFB-4BCA-AB9F-9C14900A4DA5}"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UK is a little way behind Europe,</a:t>
            </a:r>
            <a:r>
              <a:rPr lang="en-GB" baseline="0" dirty="0" smtClean="0"/>
              <a:t> or at least some of Europe, as you might expect.</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Whilst many </a:t>
            </a:r>
            <a:r>
              <a:rPr lang="en-GB" sz="1200" kern="1200" baseline="0" dirty="0" smtClean="0">
                <a:solidFill>
                  <a:schemeClr val="tx1"/>
                </a:solidFill>
                <a:latin typeface="+mn-lt"/>
                <a:ea typeface="+mn-ea"/>
                <a:cs typeface="+mn-cs"/>
              </a:rPr>
              <a:t>British cities seem to have given top priority to the car, there are examples across Europe where more vulnerable road users are given priority and this is reflected in the travel habits of the people living in those towns and cities.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latin typeface="+mn-lt"/>
                <a:ea typeface="+mn-ea"/>
                <a:cs typeface="+mn-cs"/>
              </a:rPr>
              <a:t>It’s normal at this point to trot out some of the stats relating to Amsterdam or Copenhagen, where cycle friendly topography and transport policies that favour non-motorised traffic combine to increase trips made by bike, both cities enjoy something like a 20% + modal share, and almost all of those cyclists use their bikes for shopping purposes too.</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latin typeface="+mn-lt"/>
                <a:ea typeface="+mn-ea"/>
                <a:cs typeface="+mn-cs"/>
              </a:rPr>
              <a:t>However, there are other examples: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latin typeface="+mn-lt"/>
                <a:ea typeface="+mn-ea"/>
                <a:cs typeface="+mn-cs"/>
              </a:rPr>
              <a:t>in Belgium, a large supermarket chain, </a:t>
            </a:r>
            <a:r>
              <a:rPr lang="en-GB" dirty="0" smtClean="0"/>
              <a:t>Delhaize,</a:t>
            </a:r>
            <a:r>
              <a:rPr lang="en-GB" sz="1200" kern="1200" baseline="0" dirty="0" smtClean="0">
                <a:solidFill>
                  <a:schemeClr val="tx1"/>
                </a:solidFill>
                <a:latin typeface="+mn-lt"/>
                <a:ea typeface="+mn-ea"/>
                <a:cs typeface="+mn-cs"/>
              </a:rPr>
              <a:t> is working with the </a:t>
            </a:r>
            <a:r>
              <a:rPr lang="en-GB" sz="1200" kern="1200" baseline="0" dirty="0" err="1" smtClean="0">
                <a:solidFill>
                  <a:schemeClr val="tx1"/>
                </a:solidFill>
                <a:latin typeface="+mn-lt"/>
                <a:ea typeface="+mn-ea"/>
                <a:cs typeface="+mn-cs"/>
              </a:rPr>
              <a:t>Fietersbond</a:t>
            </a:r>
            <a:r>
              <a:rPr lang="en-GB" sz="1200" kern="1200" baseline="0" dirty="0" smtClean="0">
                <a:solidFill>
                  <a:schemeClr val="tx1"/>
                </a:solidFill>
                <a:latin typeface="+mn-lt"/>
                <a:ea typeface="+mn-ea"/>
                <a:cs typeface="+mn-cs"/>
              </a:rPr>
              <a:t> (the Flemish Cyclists Union) and the GRACQ (Francophone daily cyclists) to upgrade and install better facilities for cyclists, they are also encouraging shopping by bike by offering good quality bike bags at a heavily discounted rate (sold 1,600 sets). This is the kind of collaboration I’ll be approaching UK multiple retailers about.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latin typeface="+mn-lt"/>
                <a:ea typeface="+mn-ea"/>
                <a:cs typeface="+mn-cs"/>
              </a:rPr>
              <a:t>Again in Belgium, </a:t>
            </a:r>
            <a:r>
              <a:rPr lang="en-GB" dirty="0" smtClean="0"/>
              <a:t>To promote cargo-bikes as a sustainable alternative to the car for transporting goods and children, the first public cargo-bike-sharing scheme in Europe was developed in Ghent. A pilot project, launched in May 2012, introduced 4 cargo-bikes into the existing car sharing scheme.</a:t>
            </a:r>
            <a:r>
              <a:rPr lang="en-GB" sz="1200" kern="1200" baseline="0" dirty="0" smtClean="0">
                <a:solidFill>
                  <a:schemeClr val="tx1"/>
                </a:solidFill>
                <a:latin typeface="+mn-lt"/>
                <a:ea typeface="+mn-ea"/>
                <a:cs typeface="+mn-cs"/>
              </a:rPr>
              <a:t> </a:t>
            </a:r>
            <a:r>
              <a:rPr lang="en-GB" dirty="0" smtClean="0"/>
              <a:t>There are two stations with two cargo-bikes each</a:t>
            </a:r>
            <a:r>
              <a:rPr lang="en-GB" baseline="0" dirty="0" smtClean="0"/>
              <a:t> and a</a:t>
            </a:r>
            <a:r>
              <a:rPr lang="en-GB" dirty="0" smtClean="0"/>
              <a:t>fter use, the bike needs to be returned to the station it came from. </a:t>
            </a:r>
            <a:r>
              <a:rPr lang="en-GB" sz="1200" kern="1200" baseline="0" dirty="0" smtClean="0">
                <a:solidFill>
                  <a:schemeClr val="tx1"/>
                </a:solidFill>
                <a:latin typeface="+mn-lt"/>
                <a:ea typeface="+mn-ea"/>
                <a:cs typeface="+mn-cs"/>
              </a:rPr>
              <a:t>These schemes are hopefully about to start cropping up in the UK; Hereford </a:t>
            </a:r>
            <a:r>
              <a:rPr lang="en-GB" sz="1200" kern="1200" baseline="0" dirty="0" err="1" smtClean="0">
                <a:solidFill>
                  <a:schemeClr val="tx1"/>
                </a:solidFill>
                <a:latin typeface="+mn-lt"/>
                <a:ea typeface="+mn-ea"/>
                <a:cs typeface="+mn-cs"/>
              </a:rPr>
              <a:t>Pedicabs</a:t>
            </a:r>
            <a:r>
              <a:rPr lang="en-GB" sz="1200" kern="1200" baseline="0" dirty="0" smtClean="0">
                <a:solidFill>
                  <a:schemeClr val="tx1"/>
                </a:solidFill>
                <a:latin typeface="+mn-lt"/>
                <a:ea typeface="+mn-ea"/>
                <a:cs typeface="+mn-cs"/>
              </a:rPr>
              <a:t> are about to launch a community bike sharing scheme in late spring and if successful will be rolled out elsewhere.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latin typeface="+mn-lt"/>
                <a:ea typeface="+mn-ea"/>
                <a:cs typeface="+mn-cs"/>
              </a:rPr>
              <a:t>The city of Ferrara in Italy has an almost car-free town centre, cyclists and pedestrians dominate public space; as a consequence, cars move slowly and defer to bicycle movement in the area. The town enjoys a modal share of over 30%! It’s no coincidence that the towns and cities in the UK that have similar restrictions enjoy a higher modal share of cyclists.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latin typeface="+mn-lt"/>
                <a:ea typeface="+mn-ea"/>
                <a:cs typeface="+mn-cs"/>
              </a:rPr>
              <a:t>And perhaps my favourite example of best practice from Europe is in the hilly city Trondheim, Norway.  Trondheim was the first city in the world to have a dedicated bike lift which transports people from the main shopping district to the top of the steep hill out of town. It would be great to see this kind of thing in some of the hillier towns and cities of the </a:t>
            </a:r>
            <a:r>
              <a:rPr lang="en-GB" sz="1200" kern="1200" baseline="0" dirty="0" err="1" smtClean="0">
                <a:solidFill>
                  <a:schemeClr val="tx1"/>
                </a:solidFill>
                <a:latin typeface="+mn-lt"/>
                <a:ea typeface="+mn-ea"/>
                <a:cs typeface="+mn-cs"/>
              </a:rPr>
              <a:t>uk</a:t>
            </a:r>
            <a:r>
              <a:rPr lang="en-GB" sz="1200" kern="1200" baseline="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CA9A547-8BFB-4BCA-AB9F-9C14900A4DA5}"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b="1" dirty="0" smtClean="0"/>
              <a:t>What can we do about it in the future?</a:t>
            </a:r>
            <a:r>
              <a:rPr lang="en-GB" b="1" baseline="0" dirty="0" smtClean="0"/>
              <a:t> How can we create an environment that makes it an attractive proposition to shop by bike? How can we get more people moving around and transporting things in a sustainable way?</a:t>
            </a:r>
            <a:endParaRPr lang="en-GB" b="1" dirty="0" smtClean="0"/>
          </a:p>
          <a:p>
            <a:r>
              <a:rPr lang="en-GB" dirty="0" smtClean="0"/>
              <a:t>How do we get from this: picture 1</a:t>
            </a:r>
          </a:p>
          <a:p>
            <a:r>
              <a:rPr lang="en-GB" dirty="0" smtClean="0"/>
              <a:t>To this: picture 2</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It may seem difficult, but what is needed to grow cycling as a means of transport and transporting things is to convince the people that it's a convenient, time-saving, safe way of making their everyday journeys. Creating an attitude of cooperation and tolerance on the roads</a:t>
            </a:r>
            <a:r>
              <a:rPr lang="en-GB" sz="1200" kern="1200" baseline="0" dirty="0" smtClean="0">
                <a:solidFill>
                  <a:schemeClr val="tx1"/>
                </a:solidFill>
                <a:latin typeface="+mn-lt"/>
                <a:ea typeface="+mn-ea"/>
                <a:cs typeface="+mn-cs"/>
              </a:rPr>
              <a:t>, a</a:t>
            </a:r>
            <a:r>
              <a:rPr lang="en-GB" sz="1200" kern="1200" dirty="0" smtClean="0">
                <a:solidFill>
                  <a:schemeClr val="tx1"/>
                </a:solidFill>
                <a:latin typeface="+mn-lt"/>
                <a:ea typeface="+mn-ea"/>
                <a:cs typeface="+mn-cs"/>
              </a:rPr>
              <a:t> focus on making cycling a more pleasant, convenient alternative. With this in mind, the over-riding needs are for supermarkets, markets</a:t>
            </a:r>
            <a:r>
              <a:rPr lang="en-GB" sz="1200" kern="1200" baseline="0" dirty="0" smtClean="0">
                <a:solidFill>
                  <a:schemeClr val="tx1"/>
                </a:solidFill>
                <a:latin typeface="+mn-lt"/>
                <a:ea typeface="+mn-ea"/>
                <a:cs typeface="+mn-cs"/>
              </a:rPr>
              <a:t> and high street shops to provide </a:t>
            </a:r>
            <a:r>
              <a:rPr lang="en-GB" sz="1200" kern="1200" dirty="0" smtClean="0">
                <a:solidFill>
                  <a:schemeClr val="tx1"/>
                </a:solidFill>
                <a:latin typeface="+mn-lt"/>
                <a:ea typeface="+mn-ea"/>
                <a:cs typeface="+mn-cs"/>
              </a:rPr>
              <a:t>cycle facilities that</a:t>
            </a:r>
            <a:r>
              <a:rPr lang="en-GB" sz="1200" kern="1200" baseline="0" dirty="0" smtClean="0">
                <a:solidFill>
                  <a:schemeClr val="tx1"/>
                </a:solidFill>
                <a:latin typeface="+mn-lt"/>
                <a:ea typeface="+mn-ea"/>
                <a:cs typeface="+mn-cs"/>
              </a:rPr>
              <a:t> are </a:t>
            </a:r>
            <a:r>
              <a:rPr lang="en-GB" sz="1200" kern="1200" dirty="0" smtClean="0">
                <a:solidFill>
                  <a:schemeClr val="tx1"/>
                </a:solidFill>
                <a:latin typeface="+mn-lt"/>
                <a:ea typeface="+mn-ea"/>
                <a:cs typeface="+mn-cs"/>
              </a:rPr>
              <a:t>attractive to customers,</a:t>
            </a:r>
            <a:r>
              <a:rPr lang="en-GB" sz="1200" kern="1200" baseline="0" dirty="0" smtClean="0">
                <a:solidFill>
                  <a:schemeClr val="tx1"/>
                </a:solidFill>
                <a:latin typeface="+mn-lt"/>
                <a:ea typeface="+mn-ea"/>
                <a:cs typeface="+mn-cs"/>
              </a:rPr>
              <a:t> and for town planners and decision makers to start implementing policies that favour more sustainable modes of transport.</a:t>
            </a:r>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Cycle parking should be attractive:</a:t>
            </a:r>
          </a:p>
          <a:p>
            <a:r>
              <a:rPr lang="en-GB" sz="1200" kern="1200" dirty="0" smtClean="0">
                <a:solidFill>
                  <a:schemeClr val="tx1"/>
                </a:solidFill>
                <a:latin typeface="+mn-lt"/>
                <a:ea typeface="+mn-ea"/>
                <a:cs typeface="+mn-cs"/>
              </a:rPr>
              <a:t> </a:t>
            </a:r>
          </a:p>
          <a:p>
            <a:pPr lvl="0"/>
            <a:r>
              <a:rPr lang="en-GB" sz="1200" i="1" kern="1200" dirty="0" smtClean="0">
                <a:solidFill>
                  <a:schemeClr val="tx1"/>
                </a:solidFill>
                <a:latin typeface="+mn-lt"/>
                <a:ea typeface="+mn-ea"/>
                <a:cs typeface="+mn-cs"/>
              </a:rPr>
              <a:t>Visible, accessible and well-located:</a:t>
            </a:r>
            <a:r>
              <a:rPr lang="en-GB" sz="1200" kern="1200" dirty="0" smtClean="0">
                <a:solidFill>
                  <a:schemeClr val="tx1"/>
                </a:solidFill>
                <a:latin typeface="+mn-lt"/>
                <a:ea typeface="+mn-ea"/>
                <a:cs typeface="+mn-cs"/>
              </a:rPr>
              <a:t> Cycle parking should be situated as close to a store’s entrance as possible, with signs marking clearly its location. Having dedicated access lanes for cyclists and pedestrians would be perfect.</a:t>
            </a:r>
          </a:p>
          <a:p>
            <a:pPr lvl="0"/>
            <a:r>
              <a:rPr lang="en-GB" sz="1200" i="1" kern="1200" dirty="0" smtClean="0">
                <a:solidFill>
                  <a:schemeClr val="tx1"/>
                </a:solidFill>
                <a:latin typeface="+mn-lt"/>
                <a:ea typeface="+mn-ea"/>
                <a:cs typeface="+mn-cs"/>
              </a:rPr>
              <a:t>Security</a:t>
            </a:r>
            <a:r>
              <a:rPr lang="en-GB" sz="1200" kern="1200" dirty="0" smtClean="0">
                <a:solidFill>
                  <a:schemeClr val="tx1"/>
                </a:solidFill>
                <a:latin typeface="+mn-lt"/>
                <a:ea typeface="+mn-ea"/>
                <a:cs typeface="+mn-cs"/>
              </a:rPr>
              <a:t>: People are very reluctant to use a facility that doesn’t feel safe. Cycle parking should be well lit, and monitored by the store</a:t>
            </a:r>
            <a:r>
              <a:rPr lang="en-GB" sz="1200" kern="1200" baseline="0" dirty="0" smtClean="0">
                <a:solidFill>
                  <a:schemeClr val="tx1"/>
                </a:solidFill>
                <a:latin typeface="+mn-lt"/>
                <a:ea typeface="+mn-ea"/>
                <a:cs typeface="+mn-cs"/>
              </a:rPr>
              <a:t> or high street </a:t>
            </a:r>
            <a:r>
              <a:rPr lang="en-GB" sz="1200" kern="1200" dirty="0" smtClean="0">
                <a:solidFill>
                  <a:schemeClr val="tx1"/>
                </a:solidFill>
                <a:latin typeface="+mn-lt"/>
                <a:ea typeface="+mn-ea"/>
                <a:cs typeface="+mn-cs"/>
              </a:rPr>
              <a:t>CCTV system.</a:t>
            </a:r>
          </a:p>
          <a:p>
            <a:pPr lvl="0"/>
            <a:r>
              <a:rPr lang="en-GB" sz="1200" i="1" kern="1200" dirty="0" smtClean="0">
                <a:solidFill>
                  <a:schemeClr val="tx1"/>
                </a:solidFill>
                <a:latin typeface="+mn-lt"/>
                <a:ea typeface="+mn-ea"/>
                <a:cs typeface="+mn-cs"/>
              </a:rPr>
              <a:t>Easy to use and well laid out: </a:t>
            </a:r>
            <a:r>
              <a:rPr lang="en-GB" sz="1200" kern="1200" dirty="0" smtClean="0">
                <a:solidFill>
                  <a:schemeClr val="tx1"/>
                </a:solidFill>
                <a:latin typeface="+mn-lt"/>
                <a:ea typeface="+mn-ea"/>
                <a:cs typeface="+mn-cs"/>
              </a:rPr>
              <a:t>There should be ample locking points for bikes of differing shape and size, with plenty of room for people to get in and out with their bags without struggling.</a:t>
            </a:r>
          </a:p>
          <a:p>
            <a:pPr lvl="0"/>
            <a:r>
              <a:rPr lang="en-GB" sz="1200" i="1" kern="1200" dirty="0" smtClean="0">
                <a:solidFill>
                  <a:schemeClr val="tx1"/>
                </a:solidFill>
                <a:latin typeface="+mn-lt"/>
                <a:ea typeface="+mn-ea"/>
                <a:cs typeface="+mn-cs"/>
              </a:rPr>
              <a:t>Space:</a:t>
            </a:r>
            <a:r>
              <a:rPr lang="en-GB" sz="1200" kern="1200" dirty="0" smtClean="0">
                <a:solidFill>
                  <a:schemeClr val="tx1"/>
                </a:solidFill>
                <a:latin typeface="+mn-lt"/>
                <a:ea typeface="+mn-ea"/>
                <a:cs typeface="+mn-cs"/>
              </a:rPr>
              <a:t> Provision of plentiful, covered bike parking spaces with lots of room for anyone who wants to arrive by bike.</a:t>
            </a:r>
          </a:p>
          <a:p>
            <a:pPr lvl="0"/>
            <a:endParaRPr lang="en-GB" sz="1200" kern="1200" dirty="0" smtClean="0">
              <a:solidFill>
                <a:schemeClr val="tx1"/>
              </a:solidFill>
              <a:latin typeface="+mn-lt"/>
              <a:ea typeface="+mn-ea"/>
              <a:cs typeface="+mn-cs"/>
            </a:endParaRPr>
          </a:p>
          <a:p>
            <a:pPr lvl="0"/>
            <a:r>
              <a:rPr lang="en-GB" sz="1200" kern="1200" baseline="0" dirty="0" smtClean="0">
                <a:solidFill>
                  <a:schemeClr val="tx1"/>
                </a:solidFill>
                <a:latin typeface="+mn-lt"/>
                <a:ea typeface="+mn-ea"/>
                <a:cs typeface="+mn-cs"/>
              </a:rPr>
              <a:t>Greater restrictions on motorised transport in and around towns and cities will offer greater protection to cyclists and pedestrians, if restrictions on access are not possible then lower speed limits such as the 20mph limit that is becoming more commonplace, and high quality cycling facilities designed with cyclists in mind, that give priority to more vulnerable road users.</a:t>
            </a:r>
            <a:endParaRPr lang="en-GB" sz="1200" kern="1200" dirty="0" smtClean="0">
              <a:solidFill>
                <a:schemeClr val="tx1"/>
              </a:solidFill>
              <a:latin typeface="+mn-lt"/>
              <a:ea typeface="+mn-ea"/>
              <a:cs typeface="+mn-cs"/>
            </a:endParaRPr>
          </a:p>
          <a:p>
            <a:pPr lvl="0"/>
            <a:endParaRPr lang="en-GB" sz="1200" kern="1200" dirty="0" smtClean="0">
              <a:solidFill>
                <a:schemeClr val="tx1"/>
              </a:solidFill>
              <a:latin typeface="+mn-lt"/>
              <a:ea typeface="+mn-ea"/>
              <a:cs typeface="+mn-cs"/>
            </a:endParaRPr>
          </a:p>
          <a:p>
            <a:r>
              <a:rPr lang="en-GB" dirty="0" smtClean="0"/>
              <a:t>Just imagine, towns and cities with streets that are overflowing with bikes. Markets, supermarkets and the humble high street, all with full to busting bike racks. Bikes with panniers, baskets, trailers, all stuffed with shopping...</a:t>
            </a:r>
          </a:p>
          <a:p>
            <a:r>
              <a:rPr lang="en-GB" dirty="0" smtClean="0"/>
              <a:t>Sounds like an unobtainable ideal doesn't it? But if just a few more people chose the bike as one of their modes of transport for this kind of trip, it would become a reality. Urban space would be freed up, we'd have towns that were quieter, cleaner, and nicer places to live - who doesn't want that? I know I certainly do.</a:t>
            </a:r>
          </a:p>
          <a:p>
            <a:endParaRPr lang="en-GB" dirty="0" smtClean="0"/>
          </a:p>
        </p:txBody>
      </p:sp>
      <p:sp>
        <p:nvSpPr>
          <p:cNvPr id="4" name="Slide Number Placeholder 3"/>
          <p:cNvSpPr>
            <a:spLocks noGrp="1"/>
          </p:cNvSpPr>
          <p:nvPr>
            <p:ph type="sldNum" sz="quarter" idx="10"/>
          </p:nvPr>
        </p:nvSpPr>
        <p:spPr/>
        <p:txBody>
          <a:bodyPr/>
          <a:lstStyle/>
          <a:p>
            <a:fld id="{ECA9A547-8BFB-4BCA-AB9F-9C14900A4DA5}" type="slidenum">
              <a:rPr lang="en-GB" smtClean="0"/>
              <a:pPr/>
              <a:t>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48E35FB-D13F-4418-89B9-0D98ADD68ECA}" type="datetimeFigureOut">
              <a:rPr lang="en-GB" smtClean="0"/>
              <a:pPr/>
              <a:t>05/07/2013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E95249-F86B-403A-AF50-6430304E8C0F}" type="slidenum">
              <a:rPr lang="en-GB" smtClean="0"/>
              <a:pPr/>
              <a:t>‹#›</a:t>
            </a:fld>
            <a:endParaRPr lang="en-GB"/>
          </a:p>
        </p:txBody>
      </p:sp>
    </p:spTree>
    <p:extLst>
      <p:ext uri="{BB962C8B-B14F-4D97-AF65-F5344CB8AC3E}">
        <p14:creationId xmlns:p14="http://schemas.microsoft.com/office/powerpoint/2010/main" val="148311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8E35FB-D13F-4418-89B9-0D98ADD68ECA}" type="datetimeFigureOut">
              <a:rPr lang="en-GB" smtClean="0"/>
              <a:pPr/>
              <a:t>05/07/2013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E95249-F86B-403A-AF50-6430304E8C0F}" type="slidenum">
              <a:rPr lang="en-GB" smtClean="0"/>
              <a:pPr/>
              <a:t>‹#›</a:t>
            </a:fld>
            <a:endParaRPr lang="en-GB"/>
          </a:p>
        </p:txBody>
      </p:sp>
    </p:spTree>
    <p:extLst>
      <p:ext uri="{BB962C8B-B14F-4D97-AF65-F5344CB8AC3E}">
        <p14:creationId xmlns:p14="http://schemas.microsoft.com/office/powerpoint/2010/main" val="340264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8E35FB-D13F-4418-89B9-0D98ADD68ECA}" type="datetimeFigureOut">
              <a:rPr lang="en-GB" smtClean="0"/>
              <a:pPr/>
              <a:t>05/07/2013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E95249-F86B-403A-AF50-6430304E8C0F}" type="slidenum">
              <a:rPr lang="en-GB" smtClean="0"/>
              <a:pPr/>
              <a:t>‹#›</a:t>
            </a:fld>
            <a:endParaRPr lang="en-GB"/>
          </a:p>
        </p:txBody>
      </p:sp>
    </p:spTree>
    <p:extLst>
      <p:ext uri="{BB962C8B-B14F-4D97-AF65-F5344CB8AC3E}">
        <p14:creationId xmlns:p14="http://schemas.microsoft.com/office/powerpoint/2010/main" val="3821158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8E35FB-D13F-4418-89B9-0D98ADD68ECA}" type="datetimeFigureOut">
              <a:rPr lang="en-GB" smtClean="0"/>
              <a:pPr/>
              <a:t>05/07/2013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E95249-F86B-403A-AF50-6430304E8C0F}" type="slidenum">
              <a:rPr lang="en-GB" smtClean="0"/>
              <a:pPr/>
              <a:t>‹#›</a:t>
            </a:fld>
            <a:endParaRPr lang="en-GB"/>
          </a:p>
        </p:txBody>
      </p:sp>
    </p:spTree>
    <p:extLst>
      <p:ext uri="{BB962C8B-B14F-4D97-AF65-F5344CB8AC3E}">
        <p14:creationId xmlns:p14="http://schemas.microsoft.com/office/powerpoint/2010/main" val="1409194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8E35FB-D13F-4418-89B9-0D98ADD68ECA}" type="datetimeFigureOut">
              <a:rPr lang="en-GB" smtClean="0"/>
              <a:pPr/>
              <a:t>05/07/2013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E95249-F86B-403A-AF50-6430304E8C0F}" type="slidenum">
              <a:rPr lang="en-GB" smtClean="0"/>
              <a:pPr/>
              <a:t>‹#›</a:t>
            </a:fld>
            <a:endParaRPr lang="en-GB"/>
          </a:p>
        </p:txBody>
      </p:sp>
    </p:spTree>
    <p:extLst>
      <p:ext uri="{BB962C8B-B14F-4D97-AF65-F5344CB8AC3E}">
        <p14:creationId xmlns:p14="http://schemas.microsoft.com/office/powerpoint/2010/main" val="783077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48E35FB-D13F-4418-89B9-0D98ADD68ECA}" type="datetimeFigureOut">
              <a:rPr lang="en-GB" smtClean="0"/>
              <a:pPr/>
              <a:t>05/07/2013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E95249-F86B-403A-AF50-6430304E8C0F}" type="slidenum">
              <a:rPr lang="en-GB" smtClean="0"/>
              <a:pPr/>
              <a:t>‹#›</a:t>
            </a:fld>
            <a:endParaRPr lang="en-GB"/>
          </a:p>
        </p:txBody>
      </p:sp>
    </p:spTree>
    <p:extLst>
      <p:ext uri="{BB962C8B-B14F-4D97-AF65-F5344CB8AC3E}">
        <p14:creationId xmlns:p14="http://schemas.microsoft.com/office/powerpoint/2010/main" val="4165663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48E35FB-D13F-4418-89B9-0D98ADD68ECA}" type="datetimeFigureOut">
              <a:rPr lang="en-GB" smtClean="0"/>
              <a:pPr/>
              <a:t>05/07/2013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E95249-F86B-403A-AF50-6430304E8C0F}" type="slidenum">
              <a:rPr lang="en-GB" smtClean="0"/>
              <a:pPr/>
              <a:t>‹#›</a:t>
            </a:fld>
            <a:endParaRPr lang="en-GB"/>
          </a:p>
        </p:txBody>
      </p:sp>
    </p:spTree>
    <p:extLst>
      <p:ext uri="{BB962C8B-B14F-4D97-AF65-F5344CB8AC3E}">
        <p14:creationId xmlns:p14="http://schemas.microsoft.com/office/powerpoint/2010/main" val="595541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48E35FB-D13F-4418-89B9-0D98ADD68ECA}" type="datetimeFigureOut">
              <a:rPr lang="en-GB" smtClean="0"/>
              <a:pPr/>
              <a:t>05/07/2013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E95249-F86B-403A-AF50-6430304E8C0F}" type="slidenum">
              <a:rPr lang="en-GB" smtClean="0"/>
              <a:pPr/>
              <a:t>‹#›</a:t>
            </a:fld>
            <a:endParaRPr lang="en-GB"/>
          </a:p>
        </p:txBody>
      </p:sp>
    </p:spTree>
    <p:extLst>
      <p:ext uri="{BB962C8B-B14F-4D97-AF65-F5344CB8AC3E}">
        <p14:creationId xmlns:p14="http://schemas.microsoft.com/office/powerpoint/2010/main" val="834468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8E35FB-D13F-4418-89B9-0D98ADD68ECA}" type="datetimeFigureOut">
              <a:rPr lang="en-GB" smtClean="0"/>
              <a:pPr/>
              <a:t>05/07/2013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E95249-F86B-403A-AF50-6430304E8C0F}" type="slidenum">
              <a:rPr lang="en-GB" smtClean="0"/>
              <a:pPr/>
              <a:t>‹#›</a:t>
            </a:fld>
            <a:endParaRPr lang="en-GB"/>
          </a:p>
        </p:txBody>
      </p:sp>
    </p:spTree>
    <p:extLst>
      <p:ext uri="{BB962C8B-B14F-4D97-AF65-F5344CB8AC3E}">
        <p14:creationId xmlns:p14="http://schemas.microsoft.com/office/powerpoint/2010/main" val="180751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8E35FB-D13F-4418-89B9-0D98ADD68ECA}" type="datetimeFigureOut">
              <a:rPr lang="en-GB" smtClean="0"/>
              <a:pPr/>
              <a:t>05/07/2013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E95249-F86B-403A-AF50-6430304E8C0F}" type="slidenum">
              <a:rPr lang="en-GB" smtClean="0"/>
              <a:pPr/>
              <a:t>‹#›</a:t>
            </a:fld>
            <a:endParaRPr lang="en-GB"/>
          </a:p>
        </p:txBody>
      </p:sp>
    </p:spTree>
    <p:extLst>
      <p:ext uri="{BB962C8B-B14F-4D97-AF65-F5344CB8AC3E}">
        <p14:creationId xmlns:p14="http://schemas.microsoft.com/office/powerpoint/2010/main" val="1846436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8E35FB-D13F-4418-89B9-0D98ADD68ECA}" type="datetimeFigureOut">
              <a:rPr lang="en-GB" smtClean="0"/>
              <a:pPr/>
              <a:t>05/07/2013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E95249-F86B-403A-AF50-6430304E8C0F}" type="slidenum">
              <a:rPr lang="en-GB" smtClean="0"/>
              <a:pPr/>
              <a:t>‹#›</a:t>
            </a:fld>
            <a:endParaRPr lang="en-GB"/>
          </a:p>
        </p:txBody>
      </p:sp>
    </p:spTree>
    <p:extLst>
      <p:ext uri="{BB962C8B-B14F-4D97-AF65-F5344CB8AC3E}">
        <p14:creationId xmlns:p14="http://schemas.microsoft.com/office/powerpoint/2010/main" val="23692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8E35FB-D13F-4418-89B9-0D98ADD68ECA}" type="datetimeFigureOut">
              <a:rPr lang="en-GB" smtClean="0"/>
              <a:pPr/>
              <a:t>05/07/2013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95249-F86B-403A-AF50-6430304E8C0F}" type="slidenum">
              <a:rPr lang="en-GB" smtClean="0"/>
              <a:pPr/>
              <a:t>‹#›</a:t>
            </a:fld>
            <a:endParaRPr lang="en-GB"/>
          </a:p>
        </p:txBody>
      </p:sp>
    </p:spTree>
    <p:extLst>
      <p:ext uri="{BB962C8B-B14F-4D97-AF65-F5344CB8AC3E}">
        <p14:creationId xmlns:p14="http://schemas.microsoft.com/office/powerpoint/2010/main" val="4024668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9.jpeg"/><Relationship Id="rId4" Type="http://schemas.openxmlformats.org/officeDocument/2006/relationships/image" Target="../media/image2.jpeg"/><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pn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mtClean="0"/>
              <a:t> </a:t>
            </a:r>
            <a:endParaRPr lang="en-GB"/>
          </a:p>
        </p:txBody>
      </p:sp>
      <p:sp>
        <p:nvSpPr>
          <p:cNvPr id="3" name="Subtitle 2"/>
          <p:cNvSpPr>
            <a:spLocks noGrp="1"/>
          </p:cNvSpPr>
          <p:nvPr>
            <p:ph type="subTitle" idx="1"/>
          </p:nvPr>
        </p:nvSpPr>
        <p:spPr/>
        <p:txBody>
          <a:bodyPr/>
          <a:lstStyle/>
          <a:p>
            <a:endParaRPr lang="en-GB"/>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0"/>
            <a:ext cx="9176205" cy="688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ee_logo_supportedby_72.jpg"/>
          <p:cNvPicPr>
            <a:picLocks noChangeAspect="1"/>
          </p:cNvPicPr>
          <p:nvPr/>
        </p:nvPicPr>
        <p:blipFill>
          <a:blip r:embed="rId4" cstate="print"/>
          <a:stretch>
            <a:fillRect/>
          </a:stretch>
        </p:blipFill>
        <p:spPr>
          <a:xfrm>
            <a:off x="179512" y="188640"/>
            <a:ext cx="3724402" cy="740156"/>
          </a:xfrm>
          <a:prstGeom prst="rect">
            <a:avLst/>
          </a:prstGeom>
        </p:spPr>
      </p:pic>
      <p:pic>
        <p:nvPicPr>
          <p:cNvPr id="6" name="Picture 5" descr="CycleLogistics.png"/>
          <p:cNvPicPr>
            <a:picLocks noChangeAspect="1"/>
          </p:cNvPicPr>
          <p:nvPr/>
        </p:nvPicPr>
        <p:blipFill>
          <a:blip r:embed="rId5" cstate="print"/>
          <a:stretch>
            <a:fillRect/>
          </a:stretch>
        </p:blipFill>
        <p:spPr>
          <a:xfrm>
            <a:off x="5724128" y="6165304"/>
            <a:ext cx="3257550" cy="513969"/>
          </a:xfrm>
          <a:prstGeom prst="rect">
            <a:avLst/>
          </a:prstGeom>
        </p:spPr>
      </p:pic>
      <p:sp>
        <p:nvSpPr>
          <p:cNvPr id="7" name="TextBox 6"/>
          <p:cNvSpPr txBox="1"/>
          <p:nvPr/>
        </p:nvSpPr>
        <p:spPr>
          <a:xfrm>
            <a:off x="611560" y="1484785"/>
            <a:ext cx="7992888" cy="3862596"/>
          </a:xfrm>
          <a:prstGeom prst="rect">
            <a:avLst/>
          </a:prstGeom>
          <a:noFill/>
        </p:spPr>
        <p:txBody>
          <a:bodyPr wrap="square" rtlCol="0">
            <a:spAutoFit/>
          </a:bodyPr>
          <a:lstStyle/>
          <a:p>
            <a:pPr algn="ctr">
              <a:lnSpc>
                <a:spcPct val="150000"/>
              </a:lnSpc>
              <a:spcAft>
                <a:spcPts val="1200"/>
              </a:spcAft>
            </a:pPr>
            <a:r>
              <a:rPr lang="en-GB" sz="6600" b="1" dirty="0" smtClean="0">
                <a:solidFill>
                  <a:schemeClr val="bg1"/>
                </a:solidFill>
              </a:rPr>
              <a:t>Shopping by Bike</a:t>
            </a:r>
          </a:p>
          <a:p>
            <a:endParaRPr lang="en-GB" sz="3200" b="1" dirty="0" smtClean="0">
              <a:solidFill>
                <a:schemeClr val="bg1"/>
              </a:solidFill>
            </a:endParaRPr>
          </a:p>
          <a:p>
            <a:endParaRPr lang="en-GB" sz="3200" b="1" dirty="0" smtClean="0">
              <a:solidFill>
                <a:schemeClr val="bg1"/>
              </a:solidFill>
            </a:endParaRPr>
          </a:p>
          <a:p>
            <a:r>
              <a:rPr lang="en-GB" sz="2400" b="1" dirty="0" smtClean="0">
                <a:solidFill>
                  <a:schemeClr val="bg1"/>
                </a:solidFill>
              </a:rPr>
              <a:t>Gavin Wood</a:t>
            </a:r>
          </a:p>
          <a:p>
            <a:r>
              <a:rPr lang="en-GB" sz="2400" b="1" dirty="0" smtClean="0">
                <a:solidFill>
                  <a:schemeClr val="bg1"/>
                </a:solidFill>
              </a:rPr>
              <a:t>Cycling Development Officer, Cycle Logistics Project</a:t>
            </a:r>
          </a:p>
          <a:p>
            <a:r>
              <a:rPr lang="en-GB" sz="2400" b="1" dirty="0" smtClean="0">
                <a:solidFill>
                  <a:schemeClr val="bg1"/>
                </a:solidFill>
              </a:rPr>
              <a:t>CTC, The UK’s National Cycling Charity</a:t>
            </a:r>
            <a:endParaRPr lang="en-GB" sz="2400" b="1" dirty="0">
              <a:solidFill>
                <a:schemeClr val="bg1"/>
              </a:solidFill>
            </a:endParaRPr>
          </a:p>
        </p:txBody>
      </p:sp>
      <p:pic>
        <p:nvPicPr>
          <p:cNvPr id="8" name="Picture 7" descr="CTC-LOGO-RGB 2012.JPG"/>
          <p:cNvPicPr>
            <a:picLocks noChangeAspect="1"/>
          </p:cNvPicPr>
          <p:nvPr/>
        </p:nvPicPr>
        <p:blipFill>
          <a:blip r:embed="rId6" cstate="print"/>
          <a:stretch>
            <a:fillRect/>
          </a:stretch>
        </p:blipFill>
        <p:spPr>
          <a:xfrm>
            <a:off x="6704215" y="0"/>
            <a:ext cx="2439785" cy="1471353"/>
          </a:xfrm>
          <a:prstGeom prst="rect">
            <a:avLst/>
          </a:prstGeom>
        </p:spPr>
      </p:pic>
    </p:spTree>
    <p:extLst>
      <p:ext uri="{BB962C8B-B14F-4D97-AF65-F5344CB8AC3E}">
        <p14:creationId xmlns:p14="http://schemas.microsoft.com/office/powerpoint/2010/main" val="1816563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0"/>
            <a:ext cx="9176205" cy="688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ee_logo_supportedby_72.jpg"/>
          <p:cNvPicPr>
            <a:picLocks noChangeAspect="1"/>
          </p:cNvPicPr>
          <p:nvPr/>
        </p:nvPicPr>
        <p:blipFill>
          <a:blip r:embed="rId4" cstate="print"/>
          <a:stretch>
            <a:fillRect/>
          </a:stretch>
        </p:blipFill>
        <p:spPr>
          <a:xfrm>
            <a:off x="179512" y="188640"/>
            <a:ext cx="3724402" cy="740156"/>
          </a:xfrm>
          <a:prstGeom prst="rect">
            <a:avLst/>
          </a:prstGeom>
        </p:spPr>
      </p:pic>
      <p:pic>
        <p:nvPicPr>
          <p:cNvPr id="6" name="Picture 5" descr="CycleLogistics.png"/>
          <p:cNvPicPr>
            <a:picLocks noChangeAspect="1"/>
          </p:cNvPicPr>
          <p:nvPr/>
        </p:nvPicPr>
        <p:blipFill>
          <a:blip r:embed="rId5" cstate="print"/>
          <a:stretch>
            <a:fillRect/>
          </a:stretch>
        </p:blipFill>
        <p:spPr>
          <a:xfrm>
            <a:off x="5724128" y="6165304"/>
            <a:ext cx="3257550" cy="513969"/>
          </a:xfrm>
          <a:prstGeom prst="rect">
            <a:avLst/>
          </a:prstGeom>
        </p:spPr>
      </p:pic>
      <p:graphicFrame>
        <p:nvGraphicFramePr>
          <p:cNvPr id="8" name="Chart 7"/>
          <p:cNvGraphicFramePr/>
          <p:nvPr/>
        </p:nvGraphicFramePr>
        <p:xfrm>
          <a:off x="827584" y="1628800"/>
          <a:ext cx="6816080" cy="4248472"/>
        </p:xfrm>
        <a:graphic>
          <a:graphicData uri="http://schemas.openxmlformats.org/drawingml/2006/chart">
            <c:chart xmlns:c="http://schemas.openxmlformats.org/drawingml/2006/chart" xmlns:r="http://schemas.openxmlformats.org/officeDocument/2006/relationships" r:id="rId6"/>
          </a:graphicData>
        </a:graphic>
      </p:graphicFrame>
      <p:pic>
        <p:nvPicPr>
          <p:cNvPr id="9" name="Picture 8" descr="CTC-LOGO-RGB 2012.JPG"/>
          <p:cNvPicPr>
            <a:picLocks noChangeAspect="1"/>
          </p:cNvPicPr>
          <p:nvPr/>
        </p:nvPicPr>
        <p:blipFill>
          <a:blip r:embed="rId7" cstate="print"/>
          <a:stretch>
            <a:fillRect/>
          </a:stretch>
        </p:blipFill>
        <p:spPr>
          <a:xfrm>
            <a:off x="6702552" y="0"/>
            <a:ext cx="2441448" cy="1470355"/>
          </a:xfrm>
          <a:prstGeom prst="rect">
            <a:avLst/>
          </a:prstGeom>
        </p:spPr>
      </p:pic>
    </p:spTree>
    <p:extLst>
      <p:ext uri="{BB962C8B-B14F-4D97-AF65-F5344CB8AC3E}">
        <p14:creationId xmlns:p14="http://schemas.microsoft.com/office/powerpoint/2010/main" val="1816563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05" y="-24155"/>
            <a:ext cx="9176205" cy="688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ee_logo_supportedby_72.jpg"/>
          <p:cNvPicPr>
            <a:picLocks noChangeAspect="1"/>
          </p:cNvPicPr>
          <p:nvPr/>
        </p:nvPicPr>
        <p:blipFill>
          <a:blip r:embed="rId4" cstate="print"/>
          <a:stretch>
            <a:fillRect/>
          </a:stretch>
        </p:blipFill>
        <p:spPr>
          <a:xfrm>
            <a:off x="179512" y="188640"/>
            <a:ext cx="3724402" cy="740156"/>
          </a:xfrm>
          <a:prstGeom prst="rect">
            <a:avLst/>
          </a:prstGeom>
        </p:spPr>
      </p:pic>
      <p:pic>
        <p:nvPicPr>
          <p:cNvPr id="6" name="Picture 5" descr="CycleLogistics.png"/>
          <p:cNvPicPr>
            <a:picLocks noChangeAspect="1"/>
          </p:cNvPicPr>
          <p:nvPr/>
        </p:nvPicPr>
        <p:blipFill>
          <a:blip r:embed="rId5" cstate="print"/>
          <a:stretch>
            <a:fillRect/>
          </a:stretch>
        </p:blipFill>
        <p:spPr>
          <a:xfrm>
            <a:off x="5724128" y="6165304"/>
            <a:ext cx="3257550" cy="513969"/>
          </a:xfrm>
          <a:prstGeom prst="rect">
            <a:avLst/>
          </a:prstGeom>
        </p:spPr>
      </p:pic>
      <p:sp>
        <p:nvSpPr>
          <p:cNvPr id="10" name="TextBox 9"/>
          <p:cNvSpPr txBox="1"/>
          <p:nvPr/>
        </p:nvSpPr>
        <p:spPr>
          <a:xfrm>
            <a:off x="0" y="1556792"/>
            <a:ext cx="9144000" cy="646331"/>
          </a:xfrm>
          <a:prstGeom prst="rect">
            <a:avLst/>
          </a:prstGeom>
          <a:noFill/>
        </p:spPr>
        <p:txBody>
          <a:bodyPr wrap="square" rtlCol="0">
            <a:spAutoFit/>
          </a:bodyPr>
          <a:lstStyle/>
          <a:p>
            <a:pPr algn="ctr"/>
            <a:r>
              <a:rPr lang="en-GB" sz="3600" b="1" dirty="0" smtClean="0">
                <a:solidFill>
                  <a:schemeClr val="bg1"/>
                </a:solidFill>
              </a:rPr>
              <a:t>Shop by Bike Campaign</a:t>
            </a:r>
            <a:endParaRPr lang="en-GB" sz="3600" b="1" dirty="0">
              <a:solidFill>
                <a:schemeClr val="bg1"/>
              </a:solidFill>
            </a:endParaRPr>
          </a:p>
        </p:txBody>
      </p:sp>
      <p:sp>
        <p:nvSpPr>
          <p:cNvPr id="14" name="TextBox 13"/>
          <p:cNvSpPr txBox="1"/>
          <p:nvPr/>
        </p:nvSpPr>
        <p:spPr>
          <a:xfrm>
            <a:off x="1043608" y="2132857"/>
            <a:ext cx="7056784" cy="4893647"/>
          </a:xfrm>
          <a:prstGeom prst="rect">
            <a:avLst/>
          </a:prstGeom>
          <a:noFill/>
        </p:spPr>
        <p:txBody>
          <a:bodyPr wrap="square" rtlCol="0">
            <a:spAutoFit/>
          </a:bodyPr>
          <a:lstStyle/>
          <a:p>
            <a:pPr>
              <a:lnSpc>
                <a:spcPct val="150000"/>
              </a:lnSpc>
              <a:spcBef>
                <a:spcPts val="600"/>
              </a:spcBef>
              <a:spcAft>
                <a:spcPts val="600"/>
              </a:spcAft>
              <a:buFont typeface="Arial" pitchFamily="34" charset="0"/>
              <a:buChar char="•"/>
            </a:pPr>
            <a:r>
              <a:rPr lang="en-GB" sz="2400" b="1" dirty="0" smtClean="0">
                <a:solidFill>
                  <a:schemeClr val="bg1"/>
                </a:solidFill>
              </a:rPr>
              <a:t>  100+ volunteers</a:t>
            </a:r>
          </a:p>
          <a:p>
            <a:pPr>
              <a:lnSpc>
                <a:spcPct val="150000"/>
              </a:lnSpc>
              <a:spcBef>
                <a:spcPts val="600"/>
              </a:spcBef>
              <a:spcAft>
                <a:spcPts val="600"/>
              </a:spcAft>
              <a:buFont typeface="Arial" pitchFamily="34" charset="0"/>
              <a:buChar char="•"/>
            </a:pPr>
            <a:r>
              <a:rPr lang="en-GB" sz="2400" b="1" dirty="0" smtClean="0">
                <a:solidFill>
                  <a:schemeClr val="bg1"/>
                </a:solidFill>
              </a:rPr>
              <a:t>  800 trips travelling over 4,000 miles</a:t>
            </a:r>
          </a:p>
          <a:p>
            <a:pPr>
              <a:lnSpc>
                <a:spcPct val="150000"/>
              </a:lnSpc>
              <a:spcBef>
                <a:spcPts val="600"/>
              </a:spcBef>
              <a:spcAft>
                <a:spcPts val="600"/>
              </a:spcAft>
              <a:buFont typeface="Arial" pitchFamily="34" charset="0"/>
              <a:buChar char="•"/>
            </a:pPr>
            <a:r>
              <a:rPr lang="en-GB" sz="2400" b="1" dirty="0" smtClean="0">
                <a:solidFill>
                  <a:schemeClr val="bg1"/>
                </a:solidFill>
              </a:rPr>
              <a:t>  People transported TVs, logs, laundry</a:t>
            </a:r>
          </a:p>
          <a:p>
            <a:pPr>
              <a:lnSpc>
                <a:spcPct val="150000"/>
              </a:lnSpc>
              <a:spcBef>
                <a:spcPts val="600"/>
              </a:spcBef>
              <a:spcAft>
                <a:spcPts val="600"/>
              </a:spcAft>
              <a:buFont typeface="Arial" pitchFamily="34" charset="0"/>
              <a:buChar char="•"/>
            </a:pPr>
            <a:r>
              <a:rPr lang="en-GB" sz="2400" b="1" dirty="0" smtClean="0">
                <a:solidFill>
                  <a:schemeClr val="bg1"/>
                </a:solidFill>
              </a:rPr>
              <a:t>  Estimated future impact of 25,000 miles/year</a:t>
            </a:r>
          </a:p>
          <a:p>
            <a:pPr>
              <a:lnSpc>
                <a:spcPct val="150000"/>
              </a:lnSpc>
              <a:spcBef>
                <a:spcPts val="600"/>
              </a:spcBef>
              <a:spcAft>
                <a:spcPts val="600"/>
              </a:spcAft>
              <a:buFont typeface="Arial" pitchFamily="34" charset="0"/>
              <a:buChar char="•"/>
            </a:pPr>
            <a:r>
              <a:rPr lang="en-GB" sz="2400" b="1" dirty="0" smtClean="0">
                <a:solidFill>
                  <a:schemeClr val="bg1"/>
                </a:solidFill>
              </a:rPr>
              <a:t>  Small Shift = Massive Impact</a:t>
            </a:r>
          </a:p>
          <a:p>
            <a:pPr>
              <a:lnSpc>
                <a:spcPct val="150000"/>
              </a:lnSpc>
              <a:spcBef>
                <a:spcPts val="600"/>
              </a:spcBef>
              <a:spcAft>
                <a:spcPts val="600"/>
              </a:spcAft>
            </a:pPr>
            <a:endParaRPr lang="en-GB" sz="2400" b="1" dirty="0" smtClean="0">
              <a:solidFill>
                <a:schemeClr val="bg1"/>
              </a:solidFill>
            </a:endParaRPr>
          </a:p>
          <a:p>
            <a:pPr>
              <a:lnSpc>
                <a:spcPct val="150000"/>
              </a:lnSpc>
              <a:spcBef>
                <a:spcPts val="600"/>
              </a:spcBef>
              <a:spcAft>
                <a:spcPts val="600"/>
              </a:spcAft>
            </a:pPr>
            <a:endParaRPr lang="en-GB" sz="2400" b="1" dirty="0" smtClean="0">
              <a:solidFill>
                <a:schemeClr val="bg1"/>
              </a:solidFill>
            </a:endParaRPr>
          </a:p>
        </p:txBody>
      </p:sp>
      <p:pic>
        <p:nvPicPr>
          <p:cNvPr id="9" name="Picture 8" descr="CTC-LOGO-RGB 2012.JPG"/>
          <p:cNvPicPr>
            <a:picLocks noChangeAspect="1"/>
          </p:cNvPicPr>
          <p:nvPr/>
        </p:nvPicPr>
        <p:blipFill>
          <a:blip r:embed="rId6" cstate="print"/>
          <a:stretch>
            <a:fillRect/>
          </a:stretch>
        </p:blipFill>
        <p:spPr>
          <a:xfrm>
            <a:off x="6702552" y="0"/>
            <a:ext cx="2441448" cy="1470355"/>
          </a:xfrm>
          <a:prstGeom prst="rect">
            <a:avLst/>
          </a:prstGeom>
        </p:spPr>
      </p:pic>
    </p:spTree>
    <p:extLst>
      <p:ext uri="{BB962C8B-B14F-4D97-AF65-F5344CB8AC3E}">
        <p14:creationId xmlns:p14="http://schemas.microsoft.com/office/powerpoint/2010/main" val="181656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20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20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20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20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0"/>
            <a:ext cx="9176205" cy="688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ee_logo_supportedby_72.jpg"/>
          <p:cNvPicPr>
            <a:picLocks noChangeAspect="1"/>
          </p:cNvPicPr>
          <p:nvPr/>
        </p:nvPicPr>
        <p:blipFill>
          <a:blip r:embed="rId4" cstate="print"/>
          <a:stretch>
            <a:fillRect/>
          </a:stretch>
        </p:blipFill>
        <p:spPr>
          <a:xfrm>
            <a:off x="179512" y="188640"/>
            <a:ext cx="3724402" cy="740156"/>
          </a:xfrm>
          <a:prstGeom prst="rect">
            <a:avLst/>
          </a:prstGeom>
        </p:spPr>
      </p:pic>
      <p:pic>
        <p:nvPicPr>
          <p:cNvPr id="6" name="Picture 5" descr="CycleLogistics.png"/>
          <p:cNvPicPr>
            <a:picLocks noChangeAspect="1"/>
          </p:cNvPicPr>
          <p:nvPr/>
        </p:nvPicPr>
        <p:blipFill>
          <a:blip r:embed="rId5" cstate="print"/>
          <a:stretch>
            <a:fillRect/>
          </a:stretch>
        </p:blipFill>
        <p:spPr>
          <a:xfrm>
            <a:off x="5724128" y="6165304"/>
            <a:ext cx="3257550" cy="513969"/>
          </a:xfrm>
          <a:prstGeom prst="rect">
            <a:avLst/>
          </a:prstGeom>
        </p:spPr>
      </p:pic>
      <p:sp>
        <p:nvSpPr>
          <p:cNvPr id="8" name="TextBox 7"/>
          <p:cNvSpPr txBox="1"/>
          <p:nvPr/>
        </p:nvSpPr>
        <p:spPr>
          <a:xfrm>
            <a:off x="0" y="1484784"/>
            <a:ext cx="9144000" cy="707886"/>
          </a:xfrm>
          <a:prstGeom prst="rect">
            <a:avLst/>
          </a:prstGeom>
          <a:noFill/>
        </p:spPr>
        <p:txBody>
          <a:bodyPr wrap="square" rtlCol="0">
            <a:spAutoFit/>
          </a:bodyPr>
          <a:lstStyle/>
          <a:p>
            <a:pPr algn="ctr"/>
            <a:r>
              <a:rPr lang="en-GB" sz="4000" b="1" dirty="0" smtClean="0">
                <a:solidFill>
                  <a:schemeClr val="bg1"/>
                </a:solidFill>
              </a:rPr>
              <a:t>What can we learn from Europe?</a:t>
            </a:r>
            <a:endParaRPr lang="en-GB" sz="4000" b="1" dirty="0">
              <a:solidFill>
                <a:schemeClr val="bg1"/>
              </a:solidFill>
            </a:endParaRPr>
          </a:p>
        </p:txBody>
      </p:sp>
      <p:pic>
        <p:nvPicPr>
          <p:cNvPr id="10" name="Picture 9" descr="Colin Mendoza Shopping 001Small.jpg"/>
          <p:cNvPicPr>
            <a:picLocks noChangeAspect="1"/>
          </p:cNvPicPr>
          <p:nvPr/>
        </p:nvPicPr>
        <p:blipFill>
          <a:blip r:embed="rId6" cstate="print"/>
          <a:stretch>
            <a:fillRect/>
          </a:stretch>
        </p:blipFill>
        <p:spPr>
          <a:xfrm>
            <a:off x="2051720" y="2132856"/>
            <a:ext cx="5200379" cy="3713071"/>
          </a:xfrm>
          <a:prstGeom prst="rect">
            <a:avLst/>
          </a:prstGeom>
        </p:spPr>
      </p:pic>
      <p:pic>
        <p:nvPicPr>
          <p:cNvPr id="5124" name="Picture 4" descr="20121016_Sacoche.jpg"/>
          <p:cNvPicPr>
            <a:picLocks noChangeAspect="1" noChangeArrowheads="1"/>
          </p:cNvPicPr>
          <p:nvPr/>
        </p:nvPicPr>
        <p:blipFill>
          <a:blip r:embed="rId7" cstate="print"/>
          <a:srcRect/>
          <a:stretch>
            <a:fillRect/>
          </a:stretch>
        </p:blipFill>
        <p:spPr bwMode="auto">
          <a:xfrm>
            <a:off x="2339752" y="2060848"/>
            <a:ext cx="4509897" cy="3884930"/>
          </a:xfrm>
          <a:prstGeom prst="rect">
            <a:avLst/>
          </a:prstGeom>
          <a:noFill/>
        </p:spPr>
      </p:pic>
      <p:pic>
        <p:nvPicPr>
          <p:cNvPr id="5126" name="Picture 6" descr="Cambio-bakfiets_liggend.jpg"/>
          <p:cNvPicPr>
            <a:picLocks noChangeAspect="1" noChangeArrowheads="1"/>
          </p:cNvPicPr>
          <p:nvPr/>
        </p:nvPicPr>
        <p:blipFill>
          <a:blip r:embed="rId8" cstate="print"/>
          <a:srcRect/>
          <a:stretch>
            <a:fillRect/>
          </a:stretch>
        </p:blipFill>
        <p:spPr bwMode="auto">
          <a:xfrm>
            <a:off x="1619672" y="2348880"/>
            <a:ext cx="5779008" cy="3364992"/>
          </a:xfrm>
          <a:prstGeom prst="rect">
            <a:avLst/>
          </a:prstGeom>
          <a:noFill/>
        </p:spPr>
      </p:pic>
      <p:pic>
        <p:nvPicPr>
          <p:cNvPr id="5128" name="Picture 8" descr="http://transitionculture.org/wp-content/uploads/pr4-490x367.jpg"/>
          <p:cNvPicPr>
            <a:picLocks noChangeAspect="1" noChangeArrowheads="1"/>
          </p:cNvPicPr>
          <p:nvPr/>
        </p:nvPicPr>
        <p:blipFill>
          <a:blip r:embed="rId9" cstate="print"/>
          <a:srcRect/>
          <a:stretch>
            <a:fillRect/>
          </a:stretch>
        </p:blipFill>
        <p:spPr bwMode="auto">
          <a:xfrm>
            <a:off x="1907704" y="2060848"/>
            <a:ext cx="5180648" cy="3880199"/>
          </a:xfrm>
          <a:prstGeom prst="rect">
            <a:avLst/>
          </a:prstGeom>
          <a:noFill/>
        </p:spPr>
      </p:pic>
      <p:pic>
        <p:nvPicPr>
          <p:cNvPr id="5130" name="Picture 10" descr="https://encrypted-tbn2.gstatic.com/images?q=tbn:ANd9GcRZhH1egOSRFPBhr5lzqREs2f6HKD2GeyqTPLr6JOtmzWFcb1ky"/>
          <p:cNvPicPr>
            <a:picLocks noChangeAspect="1" noChangeArrowheads="1"/>
          </p:cNvPicPr>
          <p:nvPr/>
        </p:nvPicPr>
        <p:blipFill>
          <a:blip r:embed="rId10" cstate="print"/>
          <a:srcRect/>
          <a:stretch>
            <a:fillRect/>
          </a:stretch>
        </p:blipFill>
        <p:spPr bwMode="auto">
          <a:xfrm>
            <a:off x="2987824" y="2060848"/>
            <a:ext cx="3120676" cy="3881437"/>
          </a:xfrm>
          <a:prstGeom prst="rect">
            <a:avLst/>
          </a:prstGeom>
          <a:noFill/>
        </p:spPr>
      </p:pic>
      <p:pic>
        <p:nvPicPr>
          <p:cNvPr id="13" name="Picture 12" descr="CTC-LOGO-RGB 2012.JPG"/>
          <p:cNvPicPr>
            <a:picLocks noChangeAspect="1"/>
          </p:cNvPicPr>
          <p:nvPr/>
        </p:nvPicPr>
        <p:blipFill>
          <a:blip r:embed="rId11" cstate="print"/>
          <a:stretch>
            <a:fillRect/>
          </a:stretch>
        </p:blipFill>
        <p:spPr>
          <a:xfrm>
            <a:off x="6702552" y="0"/>
            <a:ext cx="2441448" cy="1470355"/>
          </a:xfrm>
          <a:prstGeom prst="rect">
            <a:avLst/>
          </a:prstGeom>
        </p:spPr>
      </p:pic>
    </p:spTree>
    <p:extLst>
      <p:ext uri="{BB962C8B-B14F-4D97-AF65-F5344CB8AC3E}">
        <p14:creationId xmlns:p14="http://schemas.microsoft.com/office/powerpoint/2010/main" val="181656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10"/>
                                        </p:tgtEl>
                                      </p:cBhvr>
                                    </p:animEffect>
                                    <p:set>
                                      <p:cBhvr>
                                        <p:cTn id="12" dur="1" fill="hold">
                                          <p:stCondLst>
                                            <p:cond delay="1999"/>
                                          </p:stCondLst>
                                        </p:cTn>
                                        <p:tgtEl>
                                          <p:spTgt spid="10"/>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124"/>
                                        </p:tgtEl>
                                        <p:attrNameLst>
                                          <p:attrName>style.visibility</p:attrName>
                                        </p:attrNameLst>
                                      </p:cBhvr>
                                      <p:to>
                                        <p:strVal val="visible"/>
                                      </p:to>
                                    </p:set>
                                    <p:animEffect transition="in" filter="fade">
                                      <p:cBhvr>
                                        <p:cTn id="15" dur="2000"/>
                                        <p:tgtEl>
                                          <p:spTgt spid="51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2000"/>
                                        <p:tgtEl>
                                          <p:spTgt spid="5124"/>
                                        </p:tgtEl>
                                      </p:cBhvr>
                                    </p:animEffect>
                                    <p:set>
                                      <p:cBhvr>
                                        <p:cTn id="20" dur="1" fill="hold">
                                          <p:stCondLst>
                                            <p:cond delay="1999"/>
                                          </p:stCondLst>
                                        </p:cTn>
                                        <p:tgtEl>
                                          <p:spTgt spid="5124"/>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126"/>
                                        </p:tgtEl>
                                        <p:attrNameLst>
                                          <p:attrName>style.visibility</p:attrName>
                                        </p:attrNameLst>
                                      </p:cBhvr>
                                      <p:to>
                                        <p:strVal val="visible"/>
                                      </p:to>
                                    </p:set>
                                    <p:animEffect transition="in" filter="fade">
                                      <p:cBhvr>
                                        <p:cTn id="23" dur="2000"/>
                                        <p:tgtEl>
                                          <p:spTgt spid="51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2000"/>
                                        <p:tgtEl>
                                          <p:spTgt spid="5126"/>
                                        </p:tgtEl>
                                      </p:cBhvr>
                                    </p:animEffect>
                                    <p:set>
                                      <p:cBhvr>
                                        <p:cTn id="28" dur="1" fill="hold">
                                          <p:stCondLst>
                                            <p:cond delay="1999"/>
                                          </p:stCondLst>
                                        </p:cTn>
                                        <p:tgtEl>
                                          <p:spTgt spid="5126"/>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5128"/>
                                        </p:tgtEl>
                                        <p:attrNameLst>
                                          <p:attrName>style.visibility</p:attrName>
                                        </p:attrNameLst>
                                      </p:cBhvr>
                                      <p:to>
                                        <p:strVal val="visible"/>
                                      </p:to>
                                    </p:set>
                                    <p:animEffect transition="in" filter="fade">
                                      <p:cBhvr>
                                        <p:cTn id="31" dur="2000"/>
                                        <p:tgtEl>
                                          <p:spTgt spid="512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2000"/>
                                        <p:tgtEl>
                                          <p:spTgt spid="5128"/>
                                        </p:tgtEl>
                                      </p:cBhvr>
                                    </p:animEffect>
                                    <p:set>
                                      <p:cBhvr>
                                        <p:cTn id="36" dur="1" fill="hold">
                                          <p:stCondLst>
                                            <p:cond delay="1999"/>
                                          </p:stCondLst>
                                        </p:cTn>
                                        <p:tgtEl>
                                          <p:spTgt spid="5128"/>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5130"/>
                                        </p:tgtEl>
                                        <p:attrNameLst>
                                          <p:attrName>style.visibility</p:attrName>
                                        </p:attrNameLst>
                                      </p:cBhvr>
                                      <p:to>
                                        <p:strVal val="visible"/>
                                      </p:to>
                                    </p:set>
                                    <p:animEffect transition="in" filter="fade">
                                      <p:cBhvr>
                                        <p:cTn id="39" dur="20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05" y="-24155"/>
            <a:ext cx="9176205" cy="688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ee_logo_supportedby_72.jpg"/>
          <p:cNvPicPr>
            <a:picLocks noChangeAspect="1"/>
          </p:cNvPicPr>
          <p:nvPr/>
        </p:nvPicPr>
        <p:blipFill>
          <a:blip r:embed="rId4" cstate="print"/>
          <a:stretch>
            <a:fillRect/>
          </a:stretch>
        </p:blipFill>
        <p:spPr>
          <a:xfrm>
            <a:off x="179512" y="188640"/>
            <a:ext cx="3724402" cy="740156"/>
          </a:xfrm>
          <a:prstGeom prst="rect">
            <a:avLst/>
          </a:prstGeom>
        </p:spPr>
      </p:pic>
      <p:pic>
        <p:nvPicPr>
          <p:cNvPr id="6" name="Picture 5" descr="CycleLogistics.png"/>
          <p:cNvPicPr>
            <a:picLocks noChangeAspect="1"/>
          </p:cNvPicPr>
          <p:nvPr/>
        </p:nvPicPr>
        <p:blipFill>
          <a:blip r:embed="rId5" cstate="print"/>
          <a:stretch>
            <a:fillRect/>
          </a:stretch>
        </p:blipFill>
        <p:spPr>
          <a:xfrm>
            <a:off x="5724128" y="6165304"/>
            <a:ext cx="3257550" cy="513969"/>
          </a:xfrm>
          <a:prstGeom prst="rect">
            <a:avLst/>
          </a:prstGeom>
        </p:spPr>
      </p:pic>
      <p:pic>
        <p:nvPicPr>
          <p:cNvPr id="7172" name="Picture 4" descr="http://s0.geograph.org.uk/photos/24/42/244273_d018e249.jpg"/>
          <p:cNvPicPr>
            <a:picLocks noChangeAspect="1" noChangeArrowheads="1"/>
          </p:cNvPicPr>
          <p:nvPr/>
        </p:nvPicPr>
        <p:blipFill>
          <a:blip r:embed="rId6" cstate="print"/>
          <a:srcRect/>
          <a:stretch>
            <a:fillRect/>
          </a:stretch>
        </p:blipFill>
        <p:spPr bwMode="auto">
          <a:xfrm>
            <a:off x="1835696" y="1628800"/>
            <a:ext cx="5527040" cy="4145280"/>
          </a:xfrm>
          <a:prstGeom prst="rect">
            <a:avLst/>
          </a:prstGeom>
          <a:noFill/>
        </p:spPr>
      </p:pic>
      <p:pic>
        <p:nvPicPr>
          <p:cNvPr id="7176" name="Picture 8" descr="http://upload.wikimedia.org/wikipedia/commons/1/17/Bicycle_Parking_Lot_Niigata.jpg"/>
          <p:cNvPicPr>
            <a:picLocks noChangeAspect="1" noChangeArrowheads="1"/>
          </p:cNvPicPr>
          <p:nvPr/>
        </p:nvPicPr>
        <p:blipFill>
          <a:blip r:embed="rId7" cstate="print"/>
          <a:srcRect/>
          <a:stretch>
            <a:fillRect/>
          </a:stretch>
        </p:blipFill>
        <p:spPr bwMode="auto">
          <a:xfrm>
            <a:off x="1619672" y="1628800"/>
            <a:ext cx="6144768" cy="4176464"/>
          </a:xfrm>
          <a:prstGeom prst="rect">
            <a:avLst/>
          </a:prstGeom>
          <a:noFill/>
        </p:spPr>
      </p:pic>
      <p:pic>
        <p:nvPicPr>
          <p:cNvPr id="9" name="Picture 8" descr="CTC-LOGO-RGB 2012.JPG"/>
          <p:cNvPicPr>
            <a:picLocks noChangeAspect="1"/>
          </p:cNvPicPr>
          <p:nvPr/>
        </p:nvPicPr>
        <p:blipFill>
          <a:blip r:embed="rId8" cstate="print"/>
          <a:stretch>
            <a:fillRect/>
          </a:stretch>
        </p:blipFill>
        <p:spPr>
          <a:xfrm>
            <a:off x="6702552" y="0"/>
            <a:ext cx="2441448" cy="1470355"/>
          </a:xfrm>
          <a:prstGeom prst="rect">
            <a:avLst/>
          </a:prstGeom>
        </p:spPr>
      </p:pic>
    </p:spTree>
    <p:extLst>
      <p:ext uri="{BB962C8B-B14F-4D97-AF65-F5344CB8AC3E}">
        <p14:creationId xmlns:p14="http://schemas.microsoft.com/office/powerpoint/2010/main" val="181656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20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6"/>
                                        </p:tgtEl>
                                        <p:attrNameLst>
                                          <p:attrName>style.visibility</p:attrName>
                                        </p:attrNameLst>
                                      </p:cBhvr>
                                      <p:to>
                                        <p:strVal val="visible"/>
                                      </p:to>
                                    </p:set>
                                    <p:animEffect transition="in" filter="fade">
                                      <p:cBhvr>
                                        <p:cTn id="12" dur="20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0"/>
            <a:ext cx="9176205" cy="688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ee_logo_supportedby_72.jpg"/>
          <p:cNvPicPr>
            <a:picLocks noChangeAspect="1"/>
          </p:cNvPicPr>
          <p:nvPr/>
        </p:nvPicPr>
        <p:blipFill>
          <a:blip r:embed="rId3" cstate="print"/>
          <a:stretch>
            <a:fillRect/>
          </a:stretch>
        </p:blipFill>
        <p:spPr>
          <a:xfrm>
            <a:off x="179512" y="188640"/>
            <a:ext cx="3724402" cy="740156"/>
          </a:xfrm>
          <a:prstGeom prst="rect">
            <a:avLst/>
          </a:prstGeom>
        </p:spPr>
      </p:pic>
      <p:pic>
        <p:nvPicPr>
          <p:cNvPr id="6" name="Picture 5" descr="CycleLogistics.png"/>
          <p:cNvPicPr>
            <a:picLocks noChangeAspect="1"/>
          </p:cNvPicPr>
          <p:nvPr/>
        </p:nvPicPr>
        <p:blipFill>
          <a:blip r:embed="rId4" cstate="print"/>
          <a:stretch>
            <a:fillRect/>
          </a:stretch>
        </p:blipFill>
        <p:spPr>
          <a:xfrm>
            <a:off x="5724128" y="6165304"/>
            <a:ext cx="3257550" cy="513969"/>
          </a:xfrm>
          <a:prstGeom prst="rect">
            <a:avLst/>
          </a:prstGeom>
        </p:spPr>
      </p:pic>
      <p:sp>
        <p:nvSpPr>
          <p:cNvPr id="7" name="TextBox 6"/>
          <p:cNvSpPr txBox="1"/>
          <p:nvPr/>
        </p:nvSpPr>
        <p:spPr>
          <a:xfrm>
            <a:off x="0" y="2204864"/>
            <a:ext cx="9144000" cy="3477875"/>
          </a:xfrm>
          <a:prstGeom prst="rect">
            <a:avLst/>
          </a:prstGeom>
          <a:noFill/>
        </p:spPr>
        <p:txBody>
          <a:bodyPr wrap="square" rtlCol="0">
            <a:spAutoFit/>
          </a:bodyPr>
          <a:lstStyle/>
          <a:p>
            <a:pPr algn="ctr"/>
            <a:r>
              <a:rPr lang="en-GB" sz="4800" b="1" dirty="0" smtClean="0">
                <a:solidFill>
                  <a:schemeClr val="bg1"/>
                </a:solidFill>
              </a:rPr>
              <a:t>Gavin Wood</a:t>
            </a:r>
          </a:p>
          <a:p>
            <a:pPr algn="ctr"/>
            <a:r>
              <a:rPr lang="en-GB" sz="3200" b="1" dirty="0" smtClean="0">
                <a:solidFill>
                  <a:schemeClr val="bg1"/>
                </a:solidFill>
              </a:rPr>
              <a:t>Cyclists’ Touring Club</a:t>
            </a:r>
          </a:p>
          <a:p>
            <a:endParaRPr lang="en-GB" sz="2800" dirty="0" smtClean="0">
              <a:solidFill>
                <a:schemeClr val="bg1"/>
              </a:solidFill>
              <a:latin typeface="Wingdings" pitchFamily="2" charset="2"/>
            </a:endParaRPr>
          </a:p>
          <a:p>
            <a:endParaRPr lang="en-GB" sz="2800" dirty="0" smtClean="0">
              <a:solidFill>
                <a:schemeClr val="bg1"/>
              </a:solidFill>
              <a:latin typeface="Wingdings" pitchFamily="2" charset="2"/>
            </a:endParaRPr>
          </a:p>
          <a:p>
            <a:endParaRPr lang="en-GB" sz="2800" dirty="0" smtClean="0">
              <a:solidFill>
                <a:schemeClr val="bg1"/>
              </a:solidFill>
              <a:latin typeface="Wingdings" pitchFamily="2" charset="2"/>
            </a:endParaRPr>
          </a:p>
          <a:p>
            <a:r>
              <a:rPr lang="en-GB" sz="2800" dirty="0" smtClean="0">
                <a:solidFill>
                  <a:schemeClr val="bg1"/>
                </a:solidFill>
                <a:latin typeface="Wingdings" pitchFamily="2" charset="2"/>
              </a:rPr>
              <a:t>( </a:t>
            </a:r>
            <a:r>
              <a:rPr lang="en-GB" sz="2800" b="1" dirty="0" smtClean="0">
                <a:solidFill>
                  <a:schemeClr val="bg1"/>
                </a:solidFill>
              </a:rPr>
              <a:t>07825 785 490</a:t>
            </a:r>
          </a:p>
          <a:p>
            <a:r>
              <a:rPr lang="en-GB" sz="2800" dirty="0" smtClean="0">
                <a:solidFill>
                  <a:schemeClr val="bg1"/>
                </a:solidFill>
                <a:latin typeface="Wingdings" pitchFamily="2" charset="2"/>
              </a:rPr>
              <a:t>* </a:t>
            </a:r>
            <a:r>
              <a:rPr lang="en-GB" sz="2800" b="1" dirty="0" smtClean="0">
                <a:solidFill>
                  <a:schemeClr val="bg1"/>
                </a:solidFill>
              </a:rPr>
              <a:t>gavin.wood@ctc.org.uk</a:t>
            </a:r>
            <a:endParaRPr lang="en-GB" sz="2800" b="1" dirty="0">
              <a:solidFill>
                <a:schemeClr val="bg1"/>
              </a:solidFill>
            </a:endParaRPr>
          </a:p>
        </p:txBody>
      </p:sp>
      <p:pic>
        <p:nvPicPr>
          <p:cNvPr id="8" name="Picture 7" descr="CTC-LOGO-RGB 2012.JPG"/>
          <p:cNvPicPr>
            <a:picLocks noChangeAspect="1"/>
          </p:cNvPicPr>
          <p:nvPr/>
        </p:nvPicPr>
        <p:blipFill>
          <a:blip r:embed="rId5" cstate="print"/>
          <a:stretch>
            <a:fillRect/>
          </a:stretch>
        </p:blipFill>
        <p:spPr>
          <a:xfrm>
            <a:off x="6702552" y="0"/>
            <a:ext cx="2441448" cy="1470355"/>
          </a:xfrm>
          <a:prstGeom prst="rect">
            <a:avLst/>
          </a:prstGeom>
        </p:spPr>
      </p:pic>
    </p:spTree>
    <p:extLst>
      <p:ext uri="{BB962C8B-B14F-4D97-AF65-F5344CB8AC3E}">
        <p14:creationId xmlns:p14="http://schemas.microsoft.com/office/powerpoint/2010/main" val="1816563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1083</TotalTime>
  <Words>1441</Words>
  <Application>Microsoft Office PowerPoint</Application>
  <PresentationFormat>On-screen Show (4:3)</PresentationFormat>
  <Paragraphs>96</Paragraphs>
  <Slides>6</Slides>
  <Notes>5</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Bailey</dc:creator>
  <cp:lastModifiedBy>rzewnickir</cp:lastModifiedBy>
  <cp:revision>79</cp:revision>
  <dcterms:created xsi:type="dcterms:W3CDTF">2013-03-28T07:59:07Z</dcterms:created>
  <dcterms:modified xsi:type="dcterms:W3CDTF">2013-07-05T13:40:26Z</dcterms:modified>
</cp:coreProperties>
</file>